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8" r:id="rId6"/>
    <p:sldId id="266" r:id="rId7"/>
    <p:sldId id="268" r:id="rId8"/>
    <p:sldId id="259" r:id="rId9"/>
    <p:sldId id="260" r:id="rId10"/>
    <p:sldId id="272" r:id="rId11"/>
    <p:sldId id="263" r:id="rId12"/>
    <p:sldId id="269" r:id="rId13"/>
    <p:sldId id="270" r:id="rId14"/>
    <p:sldId id="273" r:id="rId15"/>
    <p:sldId id="274" r:id="rId16"/>
    <p:sldId id="271" r:id="rId17"/>
    <p:sldId id="264" r:id="rId18"/>
    <p:sldId id="261" r:id="rId1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F2AD78-BF92-4830-ACD1-049108404EA7}" v="1" dt="2020-04-21T09:44:35.423"/>
    <p1510:client id="{C88D78C2-AFF2-6295-4CDB-6E11E6880B8F}" v="1" dt="2020-04-21T07:09:03.858"/>
    <p1510:client id="{2426ADC2-86BA-6B41-AB8C-9899078A690B}" v="1" dt="2020-04-21T08:23:54.110"/>
    <p1510:client id="{98409360-C443-480C-9D04-482D9935AE73}" v="12" dt="2020-04-21T08:57:50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9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2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1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8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2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2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2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2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0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8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1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audio" Target="../media/media4.m4a"/><Relationship Id="rId7" Type="http://schemas.openxmlformats.org/officeDocument/2006/relationships/audio" Target="../media/media6.m4a"/><Relationship Id="rId12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vmlDrawing" Target="../drawings/vmlDrawing1.vml"/><Relationship Id="rId6" Type="http://schemas.microsoft.com/office/2007/relationships/media" Target="../media/media6.m4a"/><Relationship Id="rId11" Type="http://schemas.openxmlformats.org/officeDocument/2006/relationships/image" Target="../media/image2.emf"/><Relationship Id="rId5" Type="http://schemas.openxmlformats.org/officeDocument/2006/relationships/audio" Target="../media/media5.m4a"/><Relationship Id="rId10" Type="http://schemas.openxmlformats.org/officeDocument/2006/relationships/oleObject" Target="../embeddings/oleObject1.bin"/><Relationship Id="rId4" Type="http://schemas.microsoft.com/office/2007/relationships/media" Target="../media/media5.m4a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8.mp4"/><Relationship Id="rId7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8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1.m4a"/><Relationship Id="rId7" Type="http://schemas.openxmlformats.org/officeDocument/2006/relationships/image" Target="../media/image10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oxfordowl.co.uk/api/interactives/13751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3743" y="387073"/>
            <a:ext cx="9203703" cy="998667"/>
          </a:xfrm>
        </p:spPr>
        <p:txBody>
          <a:bodyPr>
            <a:normAutofit fontScale="90000"/>
          </a:bodyPr>
          <a:lstStyle/>
          <a:p>
            <a:br>
              <a:rPr lang="en-GB"/>
            </a:b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60401"/>
            <a:ext cx="9144000" cy="54682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>
                <a:solidFill>
                  <a:srgbClr val="0070C0"/>
                </a:solidFill>
                <a:latin typeface="Lucida Handwriting"/>
              </a:rPr>
              <a:t>P4 </a:t>
            </a:r>
            <a:r>
              <a:rPr lang="en-GB" sz="3600" err="1">
                <a:solidFill>
                  <a:srgbClr val="0070C0"/>
                </a:solidFill>
                <a:latin typeface="Lucida Handwriting"/>
              </a:rPr>
              <a:t>SfL</a:t>
            </a:r>
            <a:r>
              <a:rPr lang="en-GB" sz="3600">
                <a:solidFill>
                  <a:srgbClr val="0070C0"/>
                </a:solidFill>
                <a:latin typeface="Lucida Handwriting"/>
              </a:rPr>
              <a:t> Learning objectives</a:t>
            </a:r>
          </a:p>
          <a:p>
            <a:endParaRPr lang="en-GB"/>
          </a:p>
          <a:p>
            <a:r>
              <a:rPr lang="en-GB" sz="4800" u="sng">
                <a:solidFill>
                  <a:srgbClr val="00B050"/>
                </a:solidFill>
              </a:rPr>
              <a:t>Week 2  </a:t>
            </a:r>
          </a:p>
          <a:p>
            <a:r>
              <a:rPr lang="en-GB" sz="4800" err="1">
                <a:solidFill>
                  <a:srgbClr val="00B050"/>
                </a:solidFill>
              </a:rPr>
              <a:t>i_e</a:t>
            </a:r>
            <a:r>
              <a:rPr lang="en-GB" sz="4800">
                <a:solidFill>
                  <a:srgbClr val="00B050"/>
                </a:solidFill>
              </a:rPr>
              <a:t> </a:t>
            </a:r>
          </a:p>
          <a:p>
            <a:endParaRPr lang="en-GB"/>
          </a:p>
          <a:p>
            <a:pPr algn="l"/>
            <a:r>
              <a:rPr lang="en-GB" sz="3600">
                <a:solidFill>
                  <a:srgbClr val="FF0000"/>
                </a:solidFill>
              </a:rPr>
              <a:t>* Read the speed sound chart on the next page </a:t>
            </a: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6826439-B1F2-40CD-8C6C-B2AFD56127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16705" y="3675952"/>
            <a:ext cx="527143" cy="52714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266629-2BA6-427E-BF41-0974A8DDDC4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08677" y="683206"/>
            <a:ext cx="996098" cy="996098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D5BCD57-1BB8-49D9-9624-B9AF0BA69A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04783" y="2066397"/>
            <a:ext cx="1328132" cy="132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6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2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37BE6-36EC-4ECC-A18C-8D4314DF0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solidFill>
                  <a:srgbClr val="FF0000"/>
                </a:solidFill>
              </a:rPr>
              <a:t>*Say and point to the sounds </a:t>
            </a:r>
            <a:br>
              <a:rPr lang="en-GB">
                <a:solidFill>
                  <a:srgbClr val="FF0000"/>
                </a:solidFill>
              </a:rPr>
            </a:br>
            <a:r>
              <a:rPr lang="en-GB">
                <a:solidFill>
                  <a:srgbClr val="FF0000"/>
                </a:solidFill>
              </a:rPr>
              <a:t>i-e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4B8AEE-782F-4492-813C-33DB498A77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931" y="46429"/>
            <a:ext cx="1543050" cy="146685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19F7D06-BAAD-4787-8FBE-48D12FB3DE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023086"/>
              </p:ext>
            </p:extLst>
          </p:nvPr>
        </p:nvGraphicFramePr>
        <p:xfrm>
          <a:off x="2293937" y="1541394"/>
          <a:ext cx="7604125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10" imgW="21773965" imgH="15512955" progId="AcroExch.Document.2017">
                  <p:embed/>
                </p:oleObj>
              </mc:Choice>
              <mc:Fallback>
                <p:oleObj name="Acrobat Document" r:id="rId10" imgW="21773965" imgH="15512955" progId="AcroExch.Document.2017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19F7D06-BAAD-4787-8FBE-48D12FB3DE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93937" y="1541394"/>
                        <a:ext cx="7604125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E64C0DD-FF5B-49C3-9101-D28636E5F57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67662" y="2548085"/>
            <a:ext cx="716537" cy="716537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2FD29E-F073-4347-8D26-A98D3A40643D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30519" y="5446237"/>
            <a:ext cx="790822" cy="790822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7835CB-DCCB-4A6C-A130-0BDCD8DB746D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11863" y="430513"/>
            <a:ext cx="972336" cy="97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9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63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2DBC-FD16-4ECF-9949-82DBC180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B050"/>
                </a:solidFill>
              </a:rPr>
              <a:t>                Try to read these flashcards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46DE802-DCAC-4550-876D-6AA5A3BACF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1733" y="805008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9A3CB5-33B0-4546-8095-1AAA8639A3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68" y="80625"/>
            <a:ext cx="1543050" cy="1466850"/>
          </a:xfrm>
          <a:prstGeom prst="rect">
            <a:avLst/>
          </a:prstGeom>
        </p:spPr>
      </p:pic>
      <p:pic>
        <p:nvPicPr>
          <p:cNvPr id="8" name="Mr Thorne does phonics-i_e">
            <a:hlinkClick r:id="" action="ppaction://media"/>
            <a:extLst>
              <a:ext uri="{FF2B5EF4-FFF2-40B4-BE49-F238E27FC236}">
                <a16:creationId xmlns:a16="http://schemas.microsoft.com/office/drawing/2014/main" id="{E6B67DF3-A7A4-49E4-96FD-27C42CF72A59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</p:spTree>
    <p:extLst>
      <p:ext uri="{BB962C8B-B14F-4D97-AF65-F5344CB8AC3E}">
        <p14:creationId xmlns:p14="http://schemas.microsoft.com/office/powerpoint/2010/main" val="330498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0D891-7F3F-4844-90FE-EB73550B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quickly can you read these words. Time yourself. (watch out for the alien words!)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E3D6FA-36FC-43B3-9808-3BCC35FDB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77036"/>
            <a:ext cx="3029485" cy="4527459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3622840-85D2-4D5E-8C3A-05F0B3042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383465" y="2051264"/>
            <a:ext cx="3007149" cy="44222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5FBE61-7572-4AA6-89E9-8A81609DF9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491" y="2144528"/>
            <a:ext cx="2828925" cy="417111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36F75F-FA6A-4A0B-9B3B-A387E85F5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3751" y="944430"/>
            <a:ext cx="1200098" cy="120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1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4A53A-D5C1-4619-93B6-2A026748B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916" y="405354"/>
            <a:ext cx="6885495" cy="3761293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0070C0"/>
                </a:solidFill>
              </a:rPr>
            </a:br>
            <a:r>
              <a:rPr lang="en-GB" sz="3600">
                <a:solidFill>
                  <a:srgbClr val="0070C0"/>
                </a:solidFill>
              </a:rPr>
              <a:t>Dictation:</a:t>
            </a:r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0070C0"/>
                </a:solidFill>
              </a:rPr>
            </a:br>
            <a:r>
              <a:rPr lang="en-GB" sz="3600">
                <a:solidFill>
                  <a:srgbClr val="0070C0"/>
                </a:solidFill>
              </a:rPr>
              <a:t> </a:t>
            </a:r>
            <a:br>
              <a:rPr lang="en-GB" sz="3600">
                <a:solidFill>
                  <a:srgbClr val="0070C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br>
              <a:rPr lang="en-GB" sz="3600">
                <a:solidFill>
                  <a:srgbClr val="FF0000"/>
                </a:solidFill>
              </a:rPr>
            </a:br>
            <a:r>
              <a:rPr lang="en-GB" sz="3600">
                <a:solidFill>
                  <a:srgbClr val="FF0000"/>
                </a:solidFill>
              </a:rPr>
              <a:t>*listen to the sentence 1</a:t>
            </a:r>
            <a:br>
              <a:rPr lang="en-GB" sz="3600">
                <a:solidFill>
                  <a:srgbClr val="FF0000"/>
                </a:solidFill>
              </a:rPr>
            </a:br>
            <a:r>
              <a:rPr lang="en-GB" sz="3600">
                <a:solidFill>
                  <a:srgbClr val="FF0000"/>
                </a:solidFill>
              </a:rPr>
              <a:t>*listen to sentence 2 </a:t>
            </a:r>
            <a:br>
              <a:rPr lang="en-GB" sz="3600">
                <a:solidFill>
                  <a:srgbClr val="FF0000"/>
                </a:solidFill>
              </a:rPr>
            </a:br>
            <a:r>
              <a:rPr lang="en-GB" sz="3600">
                <a:solidFill>
                  <a:srgbClr val="00B050"/>
                </a:solidFill>
              </a:rPr>
              <a:t>Say it/ write it</a:t>
            </a:r>
            <a:br>
              <a:rPr lang="en-GB" sz="3600">
                <a:solidFill>
                  <a:srgbClr val="00B050"/>
                </a:solidFill>
              </a:rPr>
            </a:br>
            <a:r>
              <a:rPr lang="en-GB" sz="3600">
                <a:solidFill>
                  <a:srgbClr val="00B050"/>
                </a:solidFill>
              </a:rPr>
              <a:t>Remember, to get 7 points you need </a:t>
            </a:r>
            <a:br>
              <a:rPr lang="en-GB" sz="3600">
                <a:solidFill>
                  <a:srgbClr val="00B050"/>
                </a:solidFill>
              </a:rPr>
            </a:br>
            <a:br>
              <a:rPr lang="en-GB" sz="3600"/>
            </a:br>
            <a:br>
              <a:rPr lang="en-GB" sz="3600"/>
            </a:br>
            <a:endParaRPr lang="en-GB" sz="36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DF345-9F0C-4C4A-94A8-7CC9FA27E4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316" y="105349"/>
            <a:ext cx="878866" cy="19163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3F3D9F-BBC5-4E83-B50C-F10A571E6B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295" y="1714647"/>
            <a:ext cx="9353162" cy="227647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1A41B81-A2D0-424C-B7B3-B32678C66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92939" y="3830727"/>
            <a:ext cx="847365" cy="847365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AF84BA-3962-496C-95F6-BCD8448F56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92826" y="3901715"/>
            <a:ext cx="777713" cy="77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8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5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A02BC-21BE-4957-BE91-0175E41C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Did you get all your points? </a:t>
            </a:r>
            <a:br>
              <a:rPr lang="en-GB"/>
            </a:br>
            <a:r>
              <a:rPr lang="en-GB">
                <a:solidFill>
                  <a:srgbClr val="FF0000"/>
                </a:solidFill>
              </a:rPr>
              <a:t>*Give yourself a superstar!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46241-7BE0-4EA4-A26D-C90FC3772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62" y="1822450"/>
            <a:ext cx="11907479" cy="42929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4800">
              <a:latin typeface="XCCW Joined Solid Lined 4a" panose="03050602040000000000" pitchFamily="66" charset="0"/>
            </a:endParaRPr>
          </a:p>
          <a:p>
            <a:pPr marL="0" indent="0">
              <a:buNone/>
            </a:pPr>
            <a:r>
              <a:rPr lang="en-GB" sz="4400">
                <a:latin typeface="XCCW Joined Solid Lined 4a" panose="03050602040000000000" pitchFamily="66" charset="0"/>
              </a:rPr>
              <a:t> </a:t>
            </a:r>
            <a:endParaRPr lang="en-GB" sz="4400">
              <a:highlight>
                <a:srgbClr val="FFFF00"/>
              </a:highlight>
              <a:latin typeface="+mj-lt"/>
            </a:endParaRPr>
          </a:p>
          <a:p>
            <a:pPr marL="0" indent="0">
              <a:buNone/>
            </a:pPr>
            <a:endParaRPr lang="en-GB" sz="4400">
              <a:highlight>
                <a:srgbClr val="FFFF00"/>
              </a:highlight>
              <a:latin typeface="+mj-lt"/>
            </a:endParaRPr>
          </a:p>
          <a:p>
            <a:pPr marL="0" indent="0">
              <a:buNone/>
            </a:pPr>
            <a:endParaRPr lang="en-GB" sz="4400">
              <a:highlight>
                <a:srgbClr val="FFFF00"/>
              </a:highlight>
              <a:latin typeface="+mj-lt"/>
            </a:endParaRPr>
          </a:p>
          <a:p>
            <a:pPr marL="0" indent="0">
              <a:buNone/>
            </a:pPr>
            <a:endParaRPr lang="en-GB" sz="4400">
              <a:highlight>
                <a:srgbClr val="FFFF00"/>
              </a:highlight>
              <a:latin typeface="+mj-lt"/>
            </a:endParaRPr>
          </a:p>
          <a:p>
            <a:pPr marL="0" indent="0">
              <a:buNone/>
            </a:pPr>
            <a:r>
              <a:rPr lang="en-GB" sz="4400">
                <a:highlight>
                  <a:srgbClr val="FFFF00"/>
                </a:highlight>
                <a:latin typeface="+mj-lt"/>
              </a:rPr>
              <a:t>Tricky bits! </a:t>
            </a:r>
            <a:r>
              <a:rPr lang="en-GB" sz="4400">
                <a:highlight>
                  <a:srgbClr val="00FF00"/>
                </a:highlight>
                <a:latin typeface="+mj-lt"/>
              </a:rPr>
              <a:t>I-E sound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81610A-1C39-47E2-A9EE-C2443339F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84" y="171794"/>
            <a:ext cx="1581150" cy="1457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F2C210-34C2-4DD8-BF7C-E1FFC0A5C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57" y="1719263"/>
            <a:ext cx="11413355" cy="3249322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4CAEF14-9AAD-4537-99FD-B1D05D5EE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8796" y="4959310"/>
            <a:ext cx="972197" cy="97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7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0138-AF7C-431D-9DEC-4CBFE98EF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Now have a listen to this poem</a:t>
            </a:r>
          </a:p>
        </p:txBody>
      </p:sp>
      <p:pic>
        <p:nvPicPr>
          <p:cNvPr id="4" name="Cake-O-Saurus by Celia Warren">
            <a:hlinkClick r:id="" action="ppaction://media"/>
            <a:extLst>
              <a:ext uri="{FF2B5EF4-FFF2-40B4-BE49-F238E27FC236}">
                <a16:creationId xmlns:a16="http://schemas.microsoft.com/office/drawing/2014/main" id="{06FB97D0-9CAD-40CC-AB52-F3F3AC8A584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234287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C5D76-DD5D-4D93-8085-CD623102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Extra activities: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79DFE-656B-4228-8124-398DE1089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Can you spot the rhyming words?</a:t>
            </a:r>
          </a:p>
          <a:p>
            <a:r>
              <a:rPr lang="en-GB" dirty="0"/>
              <a:t>In the poem, which word rhymes with:</a:t>
            </a:r>
          </a:p>
          <a:p>
            <a:endParaRPr lang="en-GB" dirty="0"/>
          </a:p>
          <a:p>
            <a:r>
              <a:rPr lang="en-GB" dirty="0"/>
              <a:t>Bake-</a:t>
            </a:r>
          </a:p>
          <a:p>
            <a:r>
              <a:rPr lang="en-GB" dirty="0"/>
              <a:t>Eyes-</a:t>
            </a:r>
          </a:p>
          <a:p>
            <a:r>
              <a:rPr lang="en-GB" dirty="0"/>
              <a:t>Think-</a:t>
            </a:r>
          </a:p>
          <a:p>
            <a:endParaRPr lang="en-GB" dirty="0"/>
          </a:p>
          <a:p>
            <a:r>
              <a:rPr lang="en-GB" dirty="0"/>
              <a:t>Maybe you could design your own dinosaur cake. What would you use to decorate it with?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ADB87-C00C-4A01-898A-EFC1D3A31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006" y="2502718"/>
            <a:ext cx="2895600" cy="2305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B54874-A8CC-47F2-A860-BFDFA7333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089" y="312180"/>
            <a:ext cx="2178216" cy="1834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9F3A9A-01F2-4F6D-9E10-50920E4D0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060" y="158774"/>
            <a:ext cx="1838325" cy="2276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F6D36A-2904-4089-8CBA-86C983367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325" y="2894028"/>
            <a:ext cx="1909664" cy="15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9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611E4-20C0-4300-8749-4E63FDAA7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10430"/>
          </a:xfrm>
        </p:spPr>
        <p:txBody>
          <a:bodyPr>
            <a:normAutofit/>
          </a:bodyPr>
          <a:lstStyle/>
          <a:p>
            <a:pPr algn="ctr"/>
            <a:r>
              <a:rPr lang="en-GB" sz="3200">
                <a:solidFill>
                  <a:srgbClr val="FF0000"/>
                </a:solidFill>
              </a:rPr>
              <a:t>*Open your jotter on a lined page. </a:t>
            </a:r>
            <a:br>
              <a:rPr lang="en-GB" sz="3200">
                <a:solidFill>
                  <a:srgbClr val="FF0000"/>
                </a:solidFill>
              </a:rPr>
            </a:br>
            <a:r>
              <a:rPr lang="en-GB" sz="3200">
                <a:solidFill>
                  <a:srgbClr val="FF0000"/>
                </a:solidFill>
              </a:rPr>
              <a:t>*Copy each word 3 times in cursive script. </a:t>
            </a:r>
            <a:br>
              <a:rPr lang="en-GB" sz="3200">
                <a:solidFill>
                  <a:srgbClr val="FF0000"/>
                </a:solidFill>
              </a:rPr>
            </a:br>
            <a:r>
              <a:rPr lang="en-GB" sz="3200">
                <a:solidFill>
                  <a:srgbClr val="00B050"/>
                </a:solidFill>
              </a:rPr>
              <a:t>Make sure you remember finger spaces and sit all your words on the line.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463FBA7-C5DB-454E-99B2-E6CF0D18FB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9114" y="1831509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60D062-BBF1-431C-A478-E3878C2BB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0164" y="3500373"/>
            <a:ext cx="9366363" cy="325162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44EAD4-EC9F-4FCC-9042-3B8C44FCE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378894" y="2504143"/>
            <a:ext cx="788670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5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A28FB-2429-4276-A8EF-7EA585487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8384"/>
          </a:xfrm>
        </p:spPr>
        <p:txBody>
          <a:bodyPr>
            <a:normAutofit fontScale="90000"/>
          </a:bodyPr>
          <a:lstStyle/>
          <a:p>
            <a:r>
              <a:rPr lang="en-GB"/>
              <a:t>Write these words in cursive script in your jotter. Draw a picture next to each word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9F753D8B-B5A7-4EB8-852F-4DF4EE068F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91750" y="5143500"/>
            <a:ext cx="1714500" cy="171450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2BC101-8C08-4A8D-AE61-A5EAA745F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008701" y="1436689"/>
            <a:ext cx="4041790" cy="530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8"/>
    </mc:Choice>
    <mc:Fallback xmlns="">
      <p:transition spd="slow" advTm="8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E8F860-5E7E-47A8-AA60-12417E4C0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422" y="40172"/>
            <a:ext cx="7102962" cy="63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45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0D29C-90D7-4C6A-9E9C-CAFB5C9CD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10" y="3619893"/>
            <a:ext cx="9640475" cy="14705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92F7B8-446F-4AF9-95AD-EC6BB92AB3D9}"/>
              </a:ext>
            </a:extLst>
          </p:cNvPr>
          <p:cNvSpPr txBox="1"/>
          <p:nvPr/>
        </p:nvSpPr>
        <p:spPr>
          <a:xfrm>
            <a:off x="1442301" y="659877"/>
            <a:ext cx="90120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solidFill>
                  <a:srgbClr val="FF0000"/>
                </a:solidFill>
              </a:rPr>
              <a:t>*Open your jotter. Copy out the words filling in the missing letters.</a:t>
            </a:r>
          </a:p>
          <a:p>
            <a:pPr algn="ctr"/>
            <a:r>
              <a:rPr lang="en-GB" sz="2800">
                <a:solidFill>
                  <a:srgbClr val="FF0000"/>
                </a:solidFill>
              </a:rPr>
              <a:t>* Write a sentence for each word.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6D88540-4B81-4D77-93DA-B46FD66AC8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81648" y="1421807"/>
            <a:ext cx="1246130" cy="124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FC3E0-9846-4075-8958-D2C69AB9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Find the words in the word search. </a:t>
            </a:r>
            <a:br>
              <a:rPr lang="en-GB"/>
            </a:br>
            <a:r>
              <a:rPr lang="en-GB"/>
              <a:t>You do not need to print this sheet.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4ABC9A2F-96E2-4A9E-8730-2B5621C88C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91750" y="5143500"/>
            <a:ext cx="1714500" cy="171450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9F9205-05BF-4D77-BFB0-B565FA7EF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992237" y="1596157"/>
            <a:ext cx="3963985" cy="512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8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7"/>
    </mc:Choice>
    <mc:Fallback xmlns="">
      <p:transition spd="slow" advTm="7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2">
              <a:srgbClr val="E0F51E"/>
            </a:gs>
            <a:gs pos="0">
              <a:srgbClr val="FFFF00"/>
            </a:gs>
            <a:gs pos="74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0DCB-EF80-47B8-918A-7790E035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9463"/>
            <a:ext cx="10515600" cy="153324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*Now have a go at reading this book.</a:t>
            </a:r>
            <a:br>
              <a:rPr lang="en-GB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B6F58-F563-4F24-AA3A-416B65084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7783"/>
            <a:ext cx="10515600" cy="2549180"/>
          </a:xfrm>
        </p:spPr>
        <p:txBody>
          <a:bodyPr/>
          <a:lstStyle/>
          <a:p>
            <a:r>
              <a:rPr lang="en-GB">
                <a:hlinkClick r:id="rId2"/>
              </a:rPr>
              <a:t>Reading book</a:t>
            </a:r>
            <a:r>
              <a:rPr lang="en-GB"/>
              <a:t>- Alien Adventure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74B25-2CC8-43EC-A611-771CAD8DC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27" y="111507"/>
            <a:ext cx="153352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94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DFC38-84A0-45DA-87B8-9F6C8A852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solidFill>
                  <a:srgbClr val="FF0000"/>
                </a:solidFill>
              </a:rPr>
              <a:t>Well done!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61D750A-18CE-4516-9A00-2F3EE32EE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093188" y="1998482"/>
            <a:ext cx="3853607" cy="3853607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B2009EF-574D-48CB-B273-A50E01D9B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34722" y="82470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5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CBE8695724574684C672CC89639057" ma:contentTypeVersion="28" ma:contentTypeDescription="Create a new document." ma:contentTypeScope="" ma:versionID="14cb6e3842dedfb676123f642f14bb29">
  <xsd:schema xmlns:xsd="http://www.w3.org/2001/XMLSchema" xmlns:xs="http://www.w3.org/2001/XMLSchema" xmlns:p="http://schemas.microsoft.com/office/2006/metadata/properties" xmlns:ns3="d305b3c3-933d-4750-9937-786fa49e758b" xmlns:ns4="052a41cd-3fe2-4738-bc52-a1edccb2c4ce" targetNamespace="http://schemas.microsoft.com/office/2006/metadata/properties" ma:root="true" ma:fieldsID="96a773a6eb2cdb48bcda584299cab744" ns3:_="" ns4:_="">
    <xsd:import namespace="d305b3c3-933d-4750-9937-786fa49e758b"/>
    <xsd:import namespace="052a41cd-3fe2-4738-bc52-a1edccb2c4ce"/>
    <xsd:element name="properties">
      <xsd:complexType>
        <xsd:sequence>
          <xsd:element name="documentManagement">
            <xsd:complexType>
              <xsd:all>
                <xsd:element ref="ns3:SharedWithDetails" minOccurs="0"/>
                <xsd:element ref="ns3:SharedWithUser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msChannelId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05b3c3-933d-4750-9937-786fa49e758b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a41cd-3fe2-4738-bc52-a1edccb2c4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7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msChannelId" ma:index="20" nillable="true" ma:displayName="Teams Channel Id" ma:internalName="TeamsChannelId">
      <xsd:simpleType>
        <xsd:restriction base="dms:Text"/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OCR" ma:index="3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052a41cd-3fe2-4738-bc52-a1edccb2c4ce">
      <UserInfo>
        <DisplayName/>
        <AccountId xsi:nil="true"/>
        <AccountType/>
      </UserInfo>
    </Owner>
    <AppVersion xmlns="052a41cd-3fe2-4738-bc52-a1edccb2c4ce" xsi:nil="true"/>
    <DefaultSectionNames xmlns="052a41cd-3fe2-4738-bc52-a1edccb2c4ce" xsi:nil="true"/>
    <Templates xmlns="052a41cd-3fe2-4738-bc52-a1edccb2c4ce" xsi:nil="true"/>
    <NotebookType xmlns="052a41cd-3fe2-4738-bc52-a1edccb2c4ce" xsi:nil="true"/>
    <Students xmlns="052a41cd-3fe2-4738-bc52-a1edccb2c4ce">
      <UserInfo>
        <DisplayName/>
        <AccountId xsi:nil="true"/>
        <AccountType/>
      </UserInfo>
    </Students>
    <Student_Groups xmlns="052a41cd-3fe2-4738-bc52-a1edccb2c4ce">
      <UserInfo>
        <DisplayName/>
        <AccountId xsi:nil="true"/>
        <AccountType/>
      </UserInfo>
    </Student_Groups>
    <TeamsChannelId xmlns="052a41cd-3fe2-4738-bc52-a1edccb2c4ce" xsi:nil="true"/>
    <Self_Registration_Enabled xmlns="052a41cd-3fe2-4738-bc52-a1edccb2c4ce" xsi:nil="true"/>
    <Has_Teacher_Only_SectionGroup xmlns="052a41cd-3fe2-4738-bc52-a1edccb2c4ce" xsi:nil="true"/>
    <CultureName xmlns="052a41cd-3fe2-4738-bc52-a1edccb2c4ce" xsi:nil="true"/>
    <Invited_Teachers xmlns="052a41cd-3fe2-4738-bc52-a1edccb2c4ce" xsi:nil="true"/>
    <Invited_Students xmlns="052a41cd-3fe2-4738-bc52-a1edccb2c4ce" xsi:nil="true"/>
    <Is_Collaboration_Space_Locked xmlns="052a41cd-3fe2-4738-bc52-a1edccb2c4ce" xsi:nil="true"/>
    <FolderType xmlns="052a41cd-3fe2-4738-bc52-a1edccb2c4ce" xsi:nil="true"/>
    <Teachers xmlns="052a41cd-3fe2-4738-bc52-a1edccb2c4ce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63ADFC07-2910-4088-A272-458EA1BAA4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631610-9FBE-44CB-8391-D2B759FD06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05b3c3-933d-4750-9937-786fa49e758b"/>
    <ds:schemaRef ds:uri="052a41cd-3fe2-4738-bc52-a1edccb2c4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796017-91A5-4030-917B-7441DB13E5A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305b3c3-933d-4750-9937-786fa49e758b"/>
    <ds:schemaRef ds:uri="052a41cd-3fe2-4738-bc52-a1edccb2c4c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185</Words>
  <Application>Microsoft Office PowerPoint</Application>
  <PresentationFormat>Widescreen</PresentationFormat>
  <Paragraphs>41</Paragraphs>
  <Slides>15</Slides>
  <Notes>0</Notes>
  <HiddenSlides>0</HiddenSlides>
  <MMClips>18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Lucida Handwriting</vt:lpstr>
      <vt:lpstr>XCCW Joined Solid Lined 4a</vt:lpstr>
      <vt:lpstr>Office Theme</vt:lpstr>
      <vt:lpstr>Acrobat Document</vt:lpstr>
      <vt:lpstr> </vt:lpstr>
      <vt:lpstr>*Say and point to the sounds  i-e</vt:lpstr>
      <vt:lpstr>                Try to read these flashcards </vt:lpstr>
      <vt:lpstr>How quickly can you read these words. Time yourself. (watch out for the alien words!)</vt:lpstr>
      <vt:lpstr>   Dictation:              *listen to the sentence 1 *listen to sentence 2  Say it/ write it Remember, to get 7 points you need    </vt:lpstr>
      <vt:lpstr>Did you get all your points?  *Give yourself a superstar! </vt:lpstr>
      <vt:lpstr>Now have a listen to this poem</vt:lpstr>
      <vt:lpstr>Extra activities:</vt:lpstr>
      <vt:lpstr>*Open your jotter on a lined page.  *Copy each word 3 times in cursive script.  Make sure you remember finger spaces and sit all your words on the line.</vt:lpstr>
      <vt:lpstr>Write these words in cursive script in your jotter. Draw a picture next to each word</vt:lpstr>
      <vt:lpstr>PowerPoint Presentation</vt:lpstr>
      <vt:lpstr>PowerPoint Presentation</vt:lpstr>
      <vt:lpstr>Find the words in the word search.  You do not need to print this sheet.</vt:lpstr>
      <vt:lpstr>*Now have a go at reading this book. </vt:lpstr>
      <vt:lpstr>Well done!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Dowey</dc:creator>
  <cp:lastModifiedBy>Kieran Paton</cp:lastModifiedBy>
  <cp:revision>2</cp:revision>
  <dcterms:created xsi:type="dcterms:W3CDTF">2020-03-26T09:05:23Z</dcterms:created>
  <dcterms:modified xsi:type="dcterms:W3CDTF">2020-04-21T09:44:36Z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0x01010065CBE8695724574684C672CC89639057</vt:lpwstr>
  </property>
</Properties>
</file>