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6"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D624AC-F6FA-7445-B6C0-4ACA06B7231E}" v="1" dt="2021-01-05T22:42:58.4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1/6/21</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750616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1/6/21</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41985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1/6/21</a:t>
            </a:fld>
            <a:endParaRPr lang="en-US" dirty="0"/>
          </a:p>
        </p:txBody>
      </p:sp>
    </p:spTree>
    <p:extLst>
      <p:ext uri="{BB962C8B-B14F-4D97-AF65-F5344CB8AC3E}">
        <p14:creationId xmlns:p14="http://schemas.microsoft.com/office/powerpoint/2010/main" val="2360986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1/6/21</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743574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1/6/21</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6004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1/6/21</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463786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1/6/21</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447166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1/6/21</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817018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1/6/21</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54541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1/6/21</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517060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1/6/21</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93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1/6/21</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75763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5" r:id="rId6"/>
    <p:sldLayoutId id="2147483730" r:id="rId7"/>
    <p:sldLayoutId id="2147483731" r:id="rId8"/>
    <p:sldLayoutId id="2147483732" r:id="rId9"/>
    <p:sldLayoutId id="2147483734" r:id="rId10"/>
    <p:sldLayoutId id="2147483733"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hris.Rosendale@Brunstane.edin.sch.uk" TargetMode="External"/><Relationship Id="rId2" Type="http://schemas.openxmlformats.org/officeDocument/2006/relationships/hyperlink" Target="mailto:Emma.roche@Brunstane.edin.sch.uk" TargetMode="Externa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mailto:Kevin.Donnachie@Brunstane.edin.sch.uk"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sjlPILhk7bQ?feature=oembed" TargetMode="External"/><Relationship Id="rId1" Type="http://schemas.openxmlformats.org/officeDocument/2006/relationships/tags" Target="../tags/tag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TkXcabDUg7Q?feature=oembed" TargetMode="External"/><Relationship Id="rId1" Type="http://schemas.openxmlformats.org/officeDocument/2006/relationships/tags" Target="../tags/tag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mailto:Kevin.Donnachie@Brunstane.edin.sch.uk" TargetMode="External"/><Relationship Id="rId5" Type="http://schemas.openxmlformats.org/officeDocument/2006/relationships/hyperlink" Target="mailto:Chris.Rosendale@Brunstane.edin.sch.uk" TargetMode="External"/><Relationship Id="rId4" Type="http://schemas.openxmlformats.org/officeDocument/2006/relationships/hyperlink" Target="mailto:Emma.roche@Brunstane.edin.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E4412702-33C0-C941-BEB0-FDA673088B9E}"/>
              </a:ext>
            </a:extLst>
          </p:cNvPr>
          <p:cNvSpPr>
            <a:spLocks noGrp="1"/>
          </p:cNvSpPr>
          <p:nvPr>
            <p:ph type="ctrTitle"/>
          </p:nvPr>
        </p:nvSpPr>
        <p:spPr>
          <a:xfrm>
            <a:off x="1165008" y="831261"/>
            <a:ext cx="5274860" cy="3066706"/>
          </a:xfrm>
        </p:spPr>
        <p:txBody>
          <a:bodyPr anchor="b">
            <a:normAutofit/>
          </a:bodyPr>
          <a:lstStyle/>
          <a:p>
            <a:pPr>
              <a:lnSpc>
                <a:spcPct val="110000"/>
              </a:lnSpc>
            </a:pPr>
            <a:r>
              <a:rPr lang="en-US" sz="4200" dirty="0"/>
              <a:t>Primary 1 and Primary 1/2 Lockdown Learning</a:t>
            </a:r>
          </a:p>
        </p:txBody>
      </p:sp>
      <p:sp>
        <p:nvSpPr>
          <p:cNvPr id="3" name="Subtitle 2">
            <a:extLst>
              <a:ext uri="{FF2B5EF4-FFF2-40B4-BE49-F238E27FC236}">
                <a16:creationId xmlns:a16="http://schemas.microsoft.com/office/drawing/2014/main" id="{33F309AD-B210-A949-B97B-60B4DD930BBE}"/>
              </a:ext>
            </a:extLst>
          </p:cNvPr>
          <p:cNvSpPr>
            <a:spLocks noGrp="1"/>
          </p:cNvSpPr>
          <p:nvPr>
            <p:ph type="subTitle" idx="1"/>
          </p:nvPr>
        </p:nvSpPr>
        <p:spPr>
          <a:xfrm>
            <a:off x="1201212" y="4412973"/>
            <a:ext cx="7250810" cy="2271605"/>
          </a:xfrm>
        </p:spPr>
        <p:txBody>
          <a:bodyPr anchor="t">
            <a:normAutofit fontScale="55000" lnSpcReduction="20000"/>
          </a:bodyPr>
          <a:lstStyle/>
          <a:p>
            <a:r>
              <a:rPr lang="en-US" b="1" dirty="0">
                <a:solidFill>
                  <a:schemeClr val="tx1"/>
                </a:solidFill>
              </a:rPr>
              <a:t>Miss Roche</a:t>
            </a:r>
          </a:p>
          <a:p>
            <a:r>
              <a:rPr lang="en-US" dirty="0">
                <a:solidFill>
                  <a:schemeClr val="tx1"/>
                </a:solidFill>
                <a:hlinkClick r:id="rId2">
                  <a:extLst>
                    <a:ext uri="{A12FA001-AC4F-418D-AE19-62706E023703}">
                      <ahyp:hlinkClr xmlns:ahyp="http://schemas.microsoft.com/office/drawing/2018/hyperlinkcolor" val="tx"/>
                    </a:ext>
                  </a:extLst>
                </a:hlinkClick>
              </a:rPr>
              <a:t>Emma.roche@Brunstane.edin.sch.uk</a:t>
            </a:r>
            <a:endParaRPr lang="en-US" dirty="0">
              <a:solidFill>
                <a:schemeClr val="tx1"/>
              </a:solidFill>
            </a:endParaRPr>
          </a:p>
          <a:p>
            <a:r>
              <a:rPr lang="en-US" b="1" dirty="0">
                <a:solidFill>
                  <a:schemeClr val="tx1"/>
                </a:solidFill>
              </a:rPr>
              <a:t>Miss Rosendale</a:t>
            </a:r>
          </a:p>
          <a:p>
            <a:r>
              <a:rPr lang="en-US" dirty="0">
                <a:solidFill>
                  <a:schemeClr val="tx1"/>
                </a:solidFill>
                <a:hlinkClick r:id="rId3">
                  <a:extLst>
                    <a:ext uri="{A12FA001-AC4F-418D-AE19-62706E023703}">
                      <ahyp:hlinkClr xmlns:ahyp="http://schemas.microsoft.com/office/drawing/2018/hyperlinkcolor" val="tx"/>
                    </a:ext>
                  </a:extLst>
                </a:hlinkClick>
              </a:rPr>
              <a:t>Chris.Rosendale@Brunstane.edin.sch.uk</a:t>
            </a:r>
            <a:endParaRPr lang="en-US" dirty="0">
              <a:solidFill>
                <a:schemeClr val="tx1"/>
              </a:solidFill>
            </a:endParaRPr>
          </a:p>
          <a:p>
            <a:r>
              <a:rPr lang="en-US" b="1" dirty="0">
                <a:solidFill>
                  <a:schemeClr val="tx1"/>
                </a:solidFill>
              </a:rPr>
              <a:t>Mr. Donnachie</a:t>
            </a:r>
          </a:p>
          <a:p>
            <a:r>
              <a:rPr lang="en-US" dirty="0">
                <a:solidFill>
                  <a:schemeClr val="tx1"/>
                </a:solidFill>
                <a:hlinkClick r:id="rId4">
                  <a:extLst>
                    <a:ext uri="{A12FA001-AC4F-418D-AE19-62706E023703}">
                      <ahyp:hlinkClr xmlns:ahyp="http://schemas.microsoft.com/office/drawing/2018/hyperlinkcolor" val="tx"/>
                    </a:ext>
                  </a:extLst>
                </a:hlinkClick>
              </a:rPr>
              <a:t>Kevin.Donnachie@Brunstane.edin.sch.uk</a:t>
            </a:r>
            <a:endParaRPr lang="en-US" dirty="0">
              <a:solidFill>
                <a:schemeClr val="tx1"/>
              </a:solidFill>
            </a:endParaRPr>
          </a:p>
          <a:p>
            <a:endParaRPr lang="en-US" dirty="0">
              <a:solidFill>
                <a:schemeClr val="tx1"/>
              </a:solidFill>
            </a:endParaRPr>
          </a:p>
        </p:txBody>
      </p:sp>
      <p:sp>
        <p:nvSpPr>
          <p:cNvPr id="20" name="Freeform: Shape 19">
            <a:extLst>
              <a:ext uri="{FF2B5EF4-FFF2-40B4-BE49-F238E27FC236}">
                <a16:creationId xmlns:a16="http://schemas.microsoft.com/office/drawing/2014/main" id="{C7D887A3-61AD-4674-BC53-8DFA8CF7B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1">
            <a:extLst>
              <a:ext uri="{FF2B5EF4-FFF2-40B4-BE49-F238E27FC236}">
                <a16:creationId xmlns:a16="http://schemas.microsoft.com/office/drawing/2014/main" id="{479F0FB3-8461-462D-84A2-53106FBF4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53480"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7" name="Freeform: Shape 23">
            <a:extLst>
              <a:ext uri="{FF2B5EF4-FFF2-40B4-BE49-F238E27FC236}">
                <a16:creationId xmlns:a16="http://schemas.microsoft.com/office/drawing/2014/main" id="{11E3C311-4E8A-45D9-97BF-07F5FD346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8825"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4A20E985-8F4C-49C4-8B0B-E1456C2FFE7A}"/>
              </a:ext>
            </a:extLst>
          </p:cNvPr>
          <p:cNvPicPr>
            <a:picLocks noChangeAspect="1"/>
          </p:cNvPicPr>
          <p:nvPr/>
        </p:nvPicPr>
        <p:blipFill rotWithShape="1">
          <a:blip r:embed="rId5"/>
          <a:srcRect l="19401" r="25874"/>
          <a:stretch/>
        </p:blipFill>
        <p:spPr>
          <a:xfrm>
            <a:off x="7187979" y="10"/>
            <a:ext cx="5004021" cy="6857990"/>
          </a:xfrm>
          <a:custGeom>
            <a:avLst/>
            <a:gdLst/>
            <a:ahLst/>
            <a:cxnLst/>
            <a:rect l="l" t="t" r="r" b="b"/>
            <a:pathLst>
              <a:path w="4901771" h="6858000">
                <a:moveTo>
                  <a:pt x="1623023" y="0"/>
                </a:moveTo>
                <a:lnTo>
                  <a:pt x="2716256" y="0"/>
                </a:lnTo>
                <a:lnTo>
                  <a:pt x="3496422" y="0"/>
                </a:lnTo>
                <a:lnTo>
                  <a:pt x="4544484" y="0"/>
                </a:lnTo>
                <a:lnTo>
                  <a:pt x="4710787" y="0"/>
                </a:lnTo>
                <a:lnTo>
                  <a:pt x="4901771" y="0"/>
                </a:lnTo>
                <a:lnTo>
                  <a:pt x="4901771" y="6858000"/>
                </a:lnTo>
                <a:lnTo>
                  <a:pt x="4710787" y="6858000"/>
                </a:lnTo>
                <a:lnTo>
                  <a:pt x="4544484" y="6858000"/>
                </a:lnTo>
                <a:lnTo>
                  <a:pt x="3496422"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Tree>
    <p:extLst>
      <p:ext uri="{BB962C8B-B14F-4D97-AF65-F5344CB8AC3E}">
        <p14:creationId xmlns:p14="http://schemas.microsoft.com/office/powerpoint/2010/main" val="2027203886"/>
      </p:ext>
    </p:extLst>
  </p:cSld>
  <p:clrMapOvr>
    <a:masterClrMapping/>
  </p:clrMapOvr>
  <mc:AlternateContent xmlns:mc="http://schemas.openxmlformats.org/markup-compatibility/2006" xmlns:p14="http://schemas.microsoft.com/office/powerpoint/2010/main">
    <mc:Choice Requires="p14">
      <p:transition spd="slow" p14:dur="2000" advTm="10091"/>
    </mc:Choice>
    <mc:Fallback xmlns="">
      <p:transition spd="slow" advTm="1009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3" name="Freeform: Shape 22">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25" name="Rectangle 24">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7" name="Freeform: Shape 26">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02296" y="1287887"/>
            <a:ext cx="4523890" cy="418719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Shape 28">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51182" y="1382922"/>
            <a:ext cx="4174735" cy="394195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6733248" y="1097468"/>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35782F-ECE3-F44E-B25B-7D943158B6A2}"/>
              </a:ext>
            </a:extLst>
          </p:cNvPr>
          <p:cNvSpPr>
            <a:spLocks noGrp="1"/>
          </p:cNvSpPr>
          <p:nvPr>
            <p:ph type="title"/>
          </p:nvPr>
        </p:nvSpPr>
        <p:spPr>
          <a:xfrm>
            <a:off x="7272154" y="846474"/>
            <a:ext cx="3995685" cy="2946826"/>
          </a:xfrm>
        </p:spPr>
        <p:txBody>
          <a:bodyPr vert="horz" lIns="109728" tIns="109728" rIns="109728" bIns="91440" rtlCol="0" anchor="b">
            <a:normAutofit/>
          </a:bodyPr>
          <a:lstStyle/>
          <a:p>
            <a:pPr algn="ctr">
              <a:lnSpc>
                <a:spcPct val="120000"/>
              </a:lnSpc>
            </a:pPr>
            <a:r>
              <a:rPr lang="en-US" sz="3600" dirty="0"/>
              <a:t>Welcome back </a:t>
            </a:r>
          </a:p>
        </p:txBody>
      </p:sp>
      <p:pic>
        <p:nvPicPr>
          <p:cNvPr id="4" name="Content Placeholder 3">
            <a:extLst>
              <a:ext uri="{FF2B5EF4-FFF2-40B4-BE49-F238E27FC236}">
                <a16:creationId xmlns:a16="http://schemas.microsoft.com/office/drawing/2014/main" id="{F2DC60B6-1BD7-B547-81C8-7F49948A7952}"/>
              </a:ext>
            </a:extLst>
          </p:cNvPr>
          <p:cNvPicPr>
            <a:picLocks noGrp="1" noChangeAspect="1"/>
          </p:cNvPicPr>
          <p:nvPr>
            <p:ph idx="1"/>
          </p:nvPr>
        </p:nvPicPr>
        <p:blipFill>
          <a:blip r:embed="rId4"/>
          <a:stretch>
            <a:fillRect/>
          </a:stretch>
        </p:blipFill>
        <p:spPr>
          <a:xfrm>
            <a:off x="520463" y="1528261"/>
            <a:ext cx="5712605" cy="3801478"/>
          </a:xfrm>
          <a:prstGeom prst="rect">
            <a:avLst/>
          </a:prstGeom>
        </p:spPr>
      </p:pic>
      <p:pic>
        <p:nvPicPr>
          <p:cNvPr id="5" name="Recorded Sound" descr="Recorded Sound">
            <a:hlinkClick r:id="" action="ppaction://media"/>
            <a:extLst>
              <a:ext uri="{FF2B5EF4-FFF2-40B4-BE49-F238E27FC236}">
                <a16:creationId xmlns:a16="http://schemas.microsoft.com/office/drawing/2014/main" id="{52750839-9EAC-6B44-A88C-7DD5BFBABE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20307" y="5870605"/>
            <a:ext cx="812800" cy="812800"/>
          </a:xfrm>
          <a:prstGeom prst="rect">
            <a:avLst/>
          </a:prstGeom>
        </p:spPr>
      </p:pic>
    </p:spTree>
    <p:extLst>
      <p:ext uri="{BB962C8B-B14F-4D97-AF65-F5344CB8AC3E}">
        <p14:creationId xmlns:p14="http://schemas.microsoft.com/office/powerpoint/2010/main" val="2795740187"/>
      </p:ext>
    </p:extLst>
  </p:cSld>
  <p:clrMapOvr>
    <a:masterClrMapping/>
  </p:clrMapOvr>
  <mc:AlternateContent xmlns:mc="http://schemas.openxmlformats.org/markup-compatibility/2006" xmlns:p14="http://schemas.microsoft.com/office/powerpoint/2010/main">
    <mc:Choice Requires="p14">
      <p:transition spd="slow" p14:dur="2000" advTm="2976"/>
    </mc:Choice>
    <mc:Fallback xmlns="">
      <p:transition spd="slow" advTm="297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1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2B0C5-EE99-2648-A4D7-6AA85D450F63}"/>
              </a:ext>
            </a:extLst>
          </p:cNvPr>
          <p:cNvSpPr>
            <a:spLocks noGrp="1"/>
          </p:cNvSpPr>
          <p:nvPr>
            <p:ph type="title"/>
          </p:nvPr>
        </p:nvSpPr>
        <p:spPr>
          <a:xfrm>
            <a:off x="1920240" y="442220"/>
            <a:ext cx="9176128" cy="1345269"/>
          </a:xfrm>
        </p:spPr>
        <p:txBody>
          <a:bodyPr>
            <a:normAutofit fontScale="90000"/>
          </a:bodyPr>
          <a:lstStyle/>
          <a:p>
            <a:r>
              <a:rPr lang="en-US" dirty="0"/>
              <a:t>What to expect from our online learning:</a:t>
            </a:r>
          </a:p>
        </p:txBody>
      </p:sp>
      <p:sp>
        <p:nvSpPr>
          <p:cNvPr id="3" name="Content Placeholder 2">
            <a:extLst>
              <a:ext uri="{FF2B5EF4-FFF2-40B4-BE49-F238E27FC236}">
                <a16:creationId xmlns:a16="http://schemas.microsoft.com/office/drawing/2014/main" id="{B497B011-61EC-B343-8AAC-9C4330831E75}"/>
              </a:ext>
            </a:extLst>
          </p:cNvPr>
          <p:cNvSpPr>
            <a:spLocks noGrp="1"/>
          </p:cNvSpPr>
          <p:nvPr>
            <p:ph idx="1"/>
          </p:nvPr>
        </p:nvSpPr>
        <p:spPr/>
        <p:txBody>
          <a:bodyPr/>
          <a:lstStyle/>
          <a:p>
            <a:pPr marL="285750" indent="-285750">
              <a:buFontTx/>
              <a:buChar char="-"/>
            </a:pPr>
            <a:r>
              <a:rPr lang="en-US" dirty="0"/>
              <a:t>Lessons posted every morning on Twitter/</a:t>
            </a:r>
            <a:r>
              <a:rPr lang="en-US"/>
              <a:t>school website </a:t>
            </a:r>
            <a:r>
              <a:rPr lang="en-US" dirty="0"/>
              <a:t>(literacy, numeracy and 1 other curricular area)</a:t>
            </a:r>
          </a:p>
          <a:p>
            <a:pPr marL="285750" indent="-285750">
              <a:buFontTx/>
              <a:buChar char="-"/>
            </a:pPr>
            <a:r>
              <a:rPr lang="en-US" dirty="0"/>
              <a:t>Links to worksheets/resources needed will also be posted</a:t>
            </a:r>
          </a:p>
          <a:p>
            <a:pPr marL="285750" indent="-285750">
              <a:buFontTx/>
              <a:buChar char="-"/>
            </a:pPr>
            <a:r>
              <a:rPr lang="en-US" dirty="0"/>
              <a:t>Variety of play based activities as well as some written work</a:t>
            </a:r>
          </a:p>
          <a:p>
            <a:pPr marL="285750" indent="-285750">
              <a:buFontTx/>
              <a:buChar char="-"/>
            </a:pPr>
            <a:r>
              <a:rPr lang="en-US" dirty="0"/>
              <a:t>Chance to share work with teachers/get some feedback</a:t>
            </a:r>
          </a:p>
          <a:p>
            <a:pPr marL="285750" indent="-285750">
              <a:buFontTx/>
              <a:buChar char="-"/>
            </a:pPr>
            <a:r>
              <a:rPr lang="en-US" dirty="0"/>
              <a:t>No expectations to complete all tasks – just do what you feel is right for you on the day</a:t>
            </a:r>
          </a:p>
          <a:p>
            <a:endParaRPr lang="en-US" dirty="0"/>
          </a:p>
        </p:txBody>
      </p:sp>
      <p:pic>
        <p:nvPicPr>
          <p:cNvPr id="5" name="Recorded Sound" descr="Recorded Sound">
            <a:hlinkClick r:id="" action="ppaction://media"/>
            <a:extLst>
              <a:ext uri="{FF2B5EF4-FFF2-40B4-BE49-F238E27FC236}">
                <a16:creationId xmlns:a16="http://schemas.microsoft.com/office/drawing/2014/main" id="{FCF1F4B4-2B44-C145-A79D-2CD9896BDA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42757" y="6055139"/>
            <a:ext cx="812800" cy="812800"/>
          </a:xfrm>
          <a:prstGeom prst="rect">
            <a:avLst/>
          </a:prstGeom>
        </p:spPr>
      </p:pic>
    </p:spTree>
    <p:extLst>
      <p:ext uri="{BB962C8B-B14F-4D97-AF65-F5344CB8AC3E}">
        <p14:creationId xmlns:p14="http://schemas.microsoft.com/office/powerpoint/2010/main" val="904406667"/>
      </p:ext>
    </p:extLst>
  </p:cSld>
  <p:clrMapOvr>
    <a:masterClrMapping/>
  </p:clrMapOvr>
  <mc:AlternateContent xmlns:mc="http://schemas.openxmlformats.org/markup-compatibility/2006" xmlns:p14="http://schemas.microsoft.com/office/powerpoint/2010/main">
    <mc:Choice Requires="p14">
      <p:transition spd="slow" p14:dur="2000" advTm="17347"/>
    </mc:Choice>
    <mc:Fallback xmlns="">
      <p:transition spd="slow" advTm="173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7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2" name="Freeform: Shape 21">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Freeform: Shape 23">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6" name="Freeform: Shape 25">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0" name="Freeform: Shape 29">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2" name="Freeform: Shape 31">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34" name="Rectangle 33">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6" name="Freeform: Shape 35">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02296" y="1287887"/>
            <a:ext cx="4523890" cy="418719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Freeform: Shape 37">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51182" y="1382922"/>
            <a:ext cx="4174735" cy="394195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Shape 39">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6733248" y="1097468"/>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E63E880-CA4E-5C49-B0DA-74658548B85F}"/>
              </a:ext>
            </a:extLst>
          </p:cNvPr>
          <p:cNvSpPr>
            <a:spLocks noGrp="1"/>
          </p:cNvSpPr>
          <p:nvPr>
            <p:ph type="title"/>
          </p:nvPr>
        </p:nvSpPr>
        <p:spPr>
          <a:xfrm>
            <a:off x="7457434" y="2120386"/>
            <a:ext cx="3459760" cy="2186393"/>
          </a:xfrm>
        </p:spPr>
        <p:txBody>
          <a:bodyPr vert="horz" lIns="109728" tIns="109728" rIns="109728" bIns="91440" rtlCol="0" anchor="b">
            <a:normAutofit fontScale="90000"/>
          </a:bodyPr>
          <a:lstStyle/>
          <a:p>
            <a:pPr algn="ctr">
              <a:lnSpc>
                <a:spcPct val="110000"/>
              </a:lnSpc>
            </a:pPr>
            <a:r>
              <a:rPr lang="en-US" sz="2000" dirty="0"/>
              <a:t>If online learning becomes stressful for children, or adults, don’t worry. </a:t>
            </a:r>
            <a:br>
              <a:rPr lang="en-US" sz="2000" dirty="0"/>
            </a:br>
            <a:r>
              <a:rPr lang="en-US" sz="2000" dirty="0"/>
              <a:t>Remember there are lots of other ways of learning! We’ll share some ideas later. </a:t>
            </a:r>
          </a:p>
        </p:txBody>
      </p:sp>
      <p:pic>
        <p:nvPicPr>
          <p:cNvPr id="4" name="Content Placeholder 3">
            <a:extLst>
              <a:ext uri="{FF2B5EF4-FFF2-40B4-BE49-F238E27FC236}">
                <a16:creationId xmlns:a16="http://schemas.microsoft.com/office/drawing/2014/main" id="{81BB1368-BB19-FF41-A52D-F33449A98530}"/>
              </a:ext>
            </a:extLst>
          </p:cNvPr>
          <p:cNvPicPr>
            <a:picLocks noGrp="1" noChangeAspect="1"/>
          </p:cNvPicPr>
          <p:nvPr>
            <p:ph idx="1"/>
          </p:nvPr>
        </p:nvPicPr>
        <p:blipFill>
          <a:blip r:embed="rId4"/>
          <a:stretch>
            <a:fillRect/>
          </a:stretch>
        </p:blipFill>
        <p:spPr>
          <a:xfrm>
            <a:off x="979684" y="1510348"/>
            <a:ext cx="4943233" cy="3838275"/>
          </a:xfrm>
          <a:prstGeom prst="rect">
            <a:avLst/>
          </a:prstGeom>
        </p:spPr>
      </p:pic>
      <p:pic>
        <p:nvPicPr>
          <p:cNvPr id="3" name="Recorded Sound" descr="Recorded Sound">
            <a:hlinkClick r:id="" action="ppaction://media"/>
            <a:extLst>
              <a:ext uri="{FF2B5EF4-FFF2-40B4-BE49-F238E27FC236}">
                <a16:creationId xmlns:a16="http://schemas.microsoft.com/office/drawing/2014/main" id="{C2726A76-0E20-024B-B08E-9A69E564AB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36598" y="5810970"/>
            <a:ext cx="812800" cy="812800"/>
          </a:xfrm>
          <a:prstGeom prst="rect">
            <a:avLst/>
          </a:prstGeom>
        </p:spPr>
      </p:pic>
    </p:spTree>
    <p:extLst>
      <p:ext uri="{BB962C8B-B14F-4D97-AF65-F5344CB8AC3E}">
        <p14:creationId xmlns:p14="http://schemas.microsoft.com/office/powerpoint/2010/main" val="496890335"/>
      </p:ext>
    </p:extLst>
  </p:cSld>
  <p:clrMapOvr>
    <a:masterClrMapping/>
  </p:clrMapOvr>
  <mc:AlternateContent xmlns:mc="http://schemas.openxmlformats.org/markup-compatibility/2006" xmlns:p14="http://schemas.microsoft.com/office/powerpoint/2010/main">
    <mc:Choice Requires="p14">
      <p:transition spd="slow" p14:dur="2000" advTm="5392"/>
    </mc:Choice>
    <mc:Fallback xmlns="">
      <p:transition spd="slow" advTm="53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FC6A8B-34F9-40FB-AA2D-E34168F52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CF7E6645-32E4-1B4A-B405-6D844D15B638}"/>
              </a:ext>
            </a:extLst>
          </p:cNvPr>
          <p:cNvSpPr>
            <a:spLocks noGrp="1"/>
          </p:cNvSpPr>
          <p:nvPr>
            <p:ph type="title"/>
          </p:nvPr>
        </p:nvSpPr>
        <p:spPr>
          <a:xfrm>
            <a:off x="1188340" y="1105232"/>
            <a:ext cx="3013545" cy="4277802"/>
          </a:xfrm>
        </p:spPr>
        <p:txBody>
          <a:bodyPr anchor="ctr">
            <a:normAutofit/>
          </a:bodyPr>
          <a:lstStyle/>
          <a:p>
            <a:r>
              <a:rPr lang="en-US" dirty="0"/>
              <a:t>Literacy:</a:t>
            </a:r>
          </a:p>
        </p:txBody>
      </p:sp>
      <p:grpSp>
        <p:nvGrpSpPr>
          <p:cNvPr id="10" name="Group 9">
            <a:extLst>
              <a:ext uri="{FF2B5EF4-FFF2-40B4-BE49-F238E27FC236}">
                <a16:creationId xmlns:a16="http://schemas.microsoft.com/office/drawing/2014/main" id="{D4D684F8-91BF-481C-A965-722756A383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308533" y="0"/>
            <a:ext cx="7883467" cy="6858000"/>
            <a:chOff x="0" y="0"/>
            <a:chExt cx="7883467" cy="6858000"/>
          </a:xfrm>
        </p:grpSpPr>
        <p:sp>
          <p:nvSpPr>
            <p:cNvPr id="11" name="Freeform: Shape 10">
              <a:extLst>
                <a:ext uri="{FF2B5EF4-FFF2-40B4-BE49-F238E27FC236}">
                  <a16:creationId xmlns:a16="http://schemas.microsoft.com/office/drawing/2014/main" id="{05DF7B3C-29EF-4ADC-BFDC-C3A038AC4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20289037-6999-491E-AA63-CC1C3CBBF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5374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497CF6DF-9FF9-4D10-B338-0BEFC0AA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3" name="Content Placeholder 2">
            <a:extLst>
              <a:ext uri="{FF2B5EF4-FFF2-40B4-BE49-F238E27FC236}">
                <a16:creationId xmlns:a16="http://schemas.microsoft.com/office/drawing/2014/main" id="{E451E318-2B89-004B-8D9E-D39CD69F6409}"/>
              </a:ext>
            </a:extLst>
          </p:cNvPr>
          <p:cNvSpPr>
            <a:spLocks noGrp="1"/>
          </p:cNvSpPr>
          <p:nvPr>
            <p:ph idx="1"/>
          </p:nvPr>
        </p:nvSpPr>
        <p:spPr>
          <a:xfrm>
            <a:off x="5383274" y="917140"/>
            <a:ext cx="6808573" cy="5023719"/>
          </a:xfrm>
        </p:spPr>
        <p:txBody>
          <a:bodyPr anchor="ctr">
            <a:normAutofit fontScale="92500" lnSpcReduction="20000"/>
          </a:bodyPr>
          <a:lstStyle/>
          <a:p>
            <a:pPr marL="285750" indent="-285750">
              <a:lnSpc>
                <a:spcPct val="130000"/>
              </a:lnSpc>
              <a:buFontTx/>
              <a:buChar char="-"/>
            </a:pPr>
            <a:r>
              <a:rPr lang="en-US" sz="1700" dirty="0"/>
              <a:t>Every morning, we will post some activities associated with the sounds we have been learning in class</a:t>
            </a:r>
          </a:p>
          <a:p>
            <a:pPr marL="285750" indent="-285750">
              <a:lnSpc>
                <a:spcPct val="130000"/>
              </a:lnSpc>
              <a:buFontTx/>
              <a:buChar char="-"/>
            </a:pPr>
            <a:r>
              <a:rPr lang="en-US" sz="1700" dirty="0"/>
              <a:t>These activities may require some of the resources that were sent home in your learning packs before the Christmas holidays (don’t worry if you no longer have these, we will post additional copies of these on the website)</a:t>
            </a:r>
          </a:p>
          <a:p>
            <a:pPr marL="285750" indent="-285750">
              <a:lnSpc>
                <a:spcPct val="130000"/>
              </a:lnSpc>
              <a:buFontTx/>
              <a:buChar char="-"/>
            </a:pPr>
            <a:r>
              <a:rPr lang="en-US" sz="1700" dirty="0"/>
              <a:t>Lessons may include worksheets, games, art activities, sensory play</a:t>
            </a:r>
          </a:p>
          <a:p>
            <a:pPr marL="285750" indent="-285750">
              <a:lnSpc>
                <a:spcPct val="130000"/>
              </a:lnSpc>
              <a:buFontTx/>
              <a:buChar char="-"/>
            </a:pPr>
            <a:r>
              <a:rPr lang="en-US" sz="1700" dirty="0"/>
              <a:t>Have fun!</a:t>
            </a:r>
          </a:p>
          <a:p>
            <a:pPr>
              <a:lnSpc>
                <a:spcPct val="130000"/>
              </a:lnSpc>
            </a:pPr>
            <a:endParaRPr lang="en-US" sz="1700" dirty="0"/>
          </a:p>
          <a:p>
            <a:pPr algn="ctr">
              <a:lnSpc>
                <a:spcPct val="130000"/>
              </a:lnSpc>
            </a:pPr>
            <a:r>
              <a:rPr lang="en-US" sz="1700" b="1" dirty="0"/>
              <a:t>The following two videos help to explain what Read Write Inc is and how you can support your children at home. </a:t>
            </a:r>
          </a:p>
          <a:p>
            <a:pPr marL="285750" indent="-285750">
              <a:lnSpc>
                <a:spcPct val="130000"/>
              </a:lnSpc>
              <a:buFontTx/>
              <a:buChar char="-"/>
            </a:pPr>
            <a:endParaRPr lang="en-US" sz="1700" dirty="0"/>
          </a:p>
        </p:txBody>
      </p:sp>
      <p:pic>
        <p:nvPicPr>
          <p:cNvPr id="4" name="Recorded Sound" descr="Recorded Sound">
            <a:hlinkClick r:id="" action="ppaction://media"/>
            <a:extLst>
              <a:ext uri="{FF2B5EF4-FFF2-40B4-BE49-F238E27FC236}">
                <a16:creationId xmlns:a16="http://schemas.microsoft.com/office/drawing/2014/main" id="{85559CF6-8014-8640-89E1-9775983C0CA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82652" y="5993029"/>
            <a:ext cx="812800" cy="812800"/>
          </a:xfrm>
          <a:prstGeom prst="rect">
            <a:avLst/>
          </a:prstGeom>
        </p:spPr>
      </p:pic>
    </p:spTree>
    <p:extLst>
      <p:ext uri="{BB962C8B-B14F-4D97-AF65-F5344CB8AC3E}">
        <p14:creationId xmlns:p14="http://schemas.microsoft.com/office/powerpoint/2010/main" val="710686828"/>
      </p:ext>
    </p:extLst>
  </p:cSld>
  <p:clrMapOvr>
    <a:masterClrMapping/>
  </p:clrMapOvr>
  <mc:AlternateContent xmlns:mc="http://schemas.openxmlformats.org/markup-compatibility/2006" xmlns:p14="http://schemas.microsoft.com/office/powerpoint/2010/main">
    <mc:Choice Requires="p14">
      <p:transition spd="slow" p14:dur="2000" advTm="14024"/>
    </mc:Choice>
    <mc:Fallback xmlns="">
      <p:transition spd="slow" advTm="140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3" name="Freeform: Shape 22">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25" name="Rectangle 24">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7" name="Freeform: Shape 26">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1" name="Freeform: Shape 30">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3" name="Freeform: Shape 32">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5" name="Freeform: Shape 34">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30ADDD81-E831-2D48-8F0B-9F7485B16757}"/>
              </a:ext>
            </a:extLst>
          </p:cNvPr>
          <p:cNvSpPr>
            <a:spLocks noGrp="1"/>
          </p:cNvSpPr>
          <p:nvPr>
            <p:ph type="title"/>
          </p:nvPr>
        </p:nvSpPr>
        <p:spPr>
          <a:xfrm>
            <a:off x="1743607" y="3912041"/>
            <a:ext cx="8394306" cy="1396053"/>
          </a:xfrm>
        </p:spPr>
        <p:txBody>
          <a:bodyPr vert="horz" lIns="109728" tIns="109728" rIns="109728" bIns="91440" rtlCol="0" anchor="b">
            <a:normAutofit/>
          </a:bodyPr>
          <a:lstStyle/>
          <a:p>
            <a:pPr algn="ctr">
              <a:lnSpc>
                <a:spcPct val="110000"/>
              </a:lnSpc>
            </a:pPr>
            <a:r>
              <a:rPr lang="en-US" sz="3400">
                <a:solidFill>
                  <a:schemeClr val="tx1">
                    <a:lumMod val="85000"/>
                    <a:lumOff val="15000"/>
                  </a:schemeClr>
                </a:solidFill>
              </a:rPr>
              <a:t>What is Read Write Inc Phonics?</a:t>
            </a:r>
          </a:p>
        </p:txBody>
      </p:sp>
      <p:pic>
        <p:nvPicPr>
          <p:cNvPr id="4" name="Online Media 3" descr="Parent video: What is Read Write Inc  Phonics">
            <a:hlinkClick r:id="" action="ppaction://media"/>
            <a:extLst>
              <a:ext uri="{FF2B5EF4-FFF2-40B4-BE49-F238E27FC236}">
                <a16:creationId xmlns:a16="http://schemas.microsoft.com/office/drawing/2014/main" id="{253715FD-9E5D-6A4D-BBA3-825A28EE971E}"/>
              </a:ext>
            </a:extLst>
          </p:cNvPr>
          <p:cNvPicPr>
            <a:picLocks noGrp="1" noRot="1" noChangeAspect="1"/>
          </p:cNvPicPr>
          <p:nvPr>
            <p:ph idx="1"/>
            <a:videoFile r:link="rId2"/>
          </p:nvPr>
        </p:nvPicPr>
        <p:blipFill>
          <a:blip r:embed="rId4"/>
          <a:stretch>
            <a:fillRect/>
          </a:stretch>
        </p:blipFill>
        <p:spPr>
          <a:xfrm>
            <a:off x="2741365" y="381574"/>
            <a:ext cx="6392765" cy="3611913"/>
          </a:xfrm>
          <a:prstGeom prst="rect">
            <a:avLst/>
          </a:prstGeom>
        </p:spPr>
      </p:pic>
    </p:spTree>
    <p:custDataLst>
      <p:tags r:id="rId1"/>
    </p:custDataLst>
    <p:extLst>
      <p:ext uri="{BB962C8B-B14F-4D97-AF65-F5344CB8AC3E}">
        <p14:creationId xmlns:p14="http://schemas.microsoft.com/office/powerpoint/2010/main" val="330382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p:ext uri="{E180D4A7-C9FB-4DFB-919C-405C955672EB}">
      <p14:showEvtLst xmlns:p14="http://schemas.microsoft.com/office/powerpoint/2010/main">
        <p14:playEvt time="2147483647" objId="4"/>
        <p14:stopEvt time="2147483647" objId="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3" name="Freeform: Shape 22">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25" name="Rectangle 24">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7" name="Freeform: Shape 26">
            <a:extLst>
              <a:ext uri="{FF2B5EF4-FFF2-40B4-BE49-F238E27FC236}">
                <a16:creationId xmlns:a16="http://schemas.microsoft.com/office/drawing/2014/main" id="{391F8D69-709A-4575-A393-B4C26481A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6083" y="0"/>
            <a:ext cx="9841377"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C87A50C4-1191-461A-9E09-C8057F2AF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035" y="0"/>
            <a:ext cx="2265453" cy="6858000"/>
          </a:xfrm>
          <a:custGeom>
            <a:avLst/>
            <a:gdLst>
              <a:gd name="connsiteX0" fmla="*/ 1117108 w 2265453"/>
              <a:gd name="connsiteY0" fmla="*/ 0 h 6858000"/>
              <a:gd name="connsiteX1" fmla="*/ 1099628 w 2265453"/>
              <a:gd name="connsiteY1" fmla="*/ 0 h 6858000"/>
              <a:gd name="connsiteX2" fmla="*/ 1175238 w 2265453"/>
              <a:gd name="connsiteY2" fmla="*/ 82371 h 6858000"/>
              <a:gd name="connsiteX3" fmla="*/ 2240276 w 2265453"/>
              <a:gd name="connsiteY3" fmla="*/ 3734791 h 6858000"/>
              <a:gd name="connsiteX4" fmla="*/ 274951 w 2265453"/>
              <a:gd name="connsiteY4" fmla="*/ 6634678 h 6858000"/>
              <a:gd name="connsiteX5" fmla="*/ 12802 w 2265453"/>
              <a:gd name="connsiteY5" fmla="*/ 6848127 h 6858000"/>
              <a:gd name="connsiteX6" fmla="*/ 0 w 2265453"/>
              <a:gd name="connsiteY6" fmla="*/ 6858000 h 6858000"/>
              <a:gd name="connsiteX7" fmla="*/ 19410 w 2265453"/>
              <a:gd name="connsiteY7" fmla="*/ 6858000 h 6858000"/>
              <a:gd name="connsiteX8" fmla="*/ 31082 w 2265453"/>
              <a:gd name="connsiteY8" fmla="*/ 6848998 h 6858000"/>
              <a:gd name="connsiteX9" fmla="*/ 293230 w 2265453"/>
              <a:gd name="connsiteY9" fmla="*/ 6635549 h 6858000"/>
              <a:gd name="connsiteX10" fmla="*/ 2258555 w 2265453"/>
              <a:gd name="connsiteY10" fmla="*/ 3735662 h 6858000"/>
              <a:gd name="connsiteX11" fmla="*/ 1193518 w 2265453"/>
              <a:gd name="connsiteY11" fmla="*/ 83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5453" h="6858000">
                <a:moveTo>
                  <a:pt x="1117108" y="0"/>
                </a:moveTo>
                <a:lnTo>
                  <a:pt x="1099628" y="0"/>
                </a:lnTo>
                <a:lnTo>
                  <a:pt x="1175238" y="82371"/>
                </a:lnTo>
                <a:cubicBezTo>
                  <a:pt x="1926546" y="957940"/>
                  <a:pt x="2303836" y="2277119"/>
                  <a:pt x="2240276" y="3734791"/>
                </a:cubicBezTo>
                <a:cubicBezTo>
                  <a:pt x="2176522" y="5196911"/>
                  <a:pt x="1237280" y="5841173"/>
                  <a:pt x="274951" y="6634678"/>
                </a:cubicBezTo>
                <a:cubicBezTo>
                  <a:pt x="187328" y="6706930"/>
                  <a:pt x="100126" y="6778421"/>
                  <a:pt x="12802" y="6848127"/>
                </a:cubicBezTo>
                <a:lnTo>
                  <a:pt x="0" y="6858000"/>
                </a:lnTo>
                <a:lnTo>
                  <a:pt x="19410" y="6858000"/>
                </a:lnTo>
                <a:lnTo>
                  <a:pt x="31082" y="6848998"/>
                </a:lnTo>
                <a:cubicBezTo>
                  <a:pt x="118405" y="6779292"/>
                  <a:pt x="205608" y="6707801"/>
                  <a:pt x="293230" y="6635549"/>
                </a:cubicBezTo>
                <a:cubicBezTo>
                  <a:pt x="1255560" y="5842045"/>
                  <a:pt x="2194802" y="5197782"/>
                  <a:pt x="2258555" y="3735662"/>
                </a:cubicBezTo>
                <a:cubicBezTo>
                  <a:pt x="2322115" y="2277991"/>
                  <a:pt x="1944825" y="958811"/>
                  <a:pt x="1193518" y="8324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1" name="Freeform: Shape 30">
            <a:extLst>
              <a:ext uri="{FF2B5EF4-FFF2-40B4-BE49-F238E27FC236}">
                <a16:creationId xmlns:a16="http://schemas.microsoft.com/office/drawing/2014/main" id="{BC87DA9F-8DB2-4D48-8716-A928FBB8A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03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3" name="Freeform: Shape 32">
            <a:extLst>
              <a:ext uri="{FF2B5EF4-FFF2-40B4-BE49-F238E27FC236}">
                <a16:creationId xmlns:a16="http://schemas.microsoft.com/office/drawing/2014/main" id="{195EA065-AC5D-431D-927E-87FF0588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619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5" name="Freeform: Shape 34">
            <a:extLst>
              <a:ext uri="{FF2B5EF4-FFF2-40B4-BE49-F238E27FC236}">
                <a16:creationId xmlns:a16="http://schemas.microsoft.com/office/drawing/2014/main" id="{46934B3C-D73F-4CD0-95B1-0244D662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292"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3711309A-D4BC-DA4C-87D6-CD90C4750E9A}"/>
              </a:ext>
            </a:extLst>
          </p:cNvPr>
          <p:cNvSpPr>
            <a:spLocks noGrp="1"/>
          </p:cNvSpPr>
          <p:nvPr>
            <p:ph type="title"/>
          </p:nvPr>
        </p:nvSpPr>
        <p:spPr>
          <a:xfrm>
            <a:off x="1743607" y="3912041"/>
            <a:ext cx="8394306" cy="1396053"/>
          </a:xfrm>
        </p:spPr>
        <p:txBody>
          <a:bodyPr vert="horz" lIns="109728" tIns="109728" rIns="109728" bIns="91440" rtlCol="0" anchor="b">
            <a:normAutofit/>
          </a:bodyPr>
          <a:lstStyle/>
          <a:p>
            <a:pPr algn="ctr">
              <a:lnSpc>
                <a:spcPct val="110000"/>
              </a:lnSpc>
            </a:pPr>
            <a:r>
              <a:rPr lang="en-US" sz="3400">
                <a:solidFill>
                  <a:schemeClr val="tx1">
                    <a:lumMod val="85000"/>
                    <a:lumOff val="15000"/>
                  </a:schemeClr>
                </a:solidFill>
              </a:rPr>
              <a:t>How to say the sounds correctly</a:t>
            </a:r>
          </a:p>
        </p:txBody>
      </p:sp>
      <p:pic>
        <p:nvPicPr>
          <p:cNvPr id="4" name="Online Media 3" descr="Parent video: How to say the sounds">
            <a:hlinkClick r:id="" action="ppaction://media"/>
            <a:extLst>
              <a:ext uri="{FF2B5EF4-FFF2-40B4-BE49-F238E27FC236}">
                <a16:creationId xmlns:a16="http://schemas.microsoft.com/office/drawing/2014/main" id="{6747945F-1662-2F4C-813F-5E598629870D}"/>
              </a:ext>
            </a:extLst>
          </p:cNvPr>
          <p:cNvPicPr>
            <a:picLocks noGrp="1" noRot="1" noChangeAspect="1"/>
          </p:cNvPicPr>
          <p:nvPr>
            <p:ph idx="1"/>
            <a:videoFile r:link="rId2"/>
          </p:nvPr>
        </p:nvPicPr>
        <p:blipFill>
          <a:blip r:embed="rId4"/>
          <a:stretch>
            <a:fillRect/>
          </a:stretch>
        </p:blipFill>
        <p:spPr>
          <a:xfrm>
            <a:off x="2640270" y="364465"/>
            <a:ext cx="6606513" cy="3732680"/>
          </a:xfrm>
          <a:prstGeom prst="rect">
            <a:avLst/>
          </a:prstGeom>
        </p:spPr>
      </p:pic>
    </p:spTree>
    <p:custDataLst>
      <p:tags r:id="rId1"/>
    </p:custDataLst>
    <p:extLst>
      <p:ext uri="{BB962C8B-B14F-4D97-AF65-F5344CB8AC3E}">
        <p14:creationId xmlns:p14="http://schemas.microsoft.com/office/powerpoint/2010/main" val="2284082457"/>
      </p:ext>
    </p:extLst>
  </p:cSld>
  <p:clrMapOvr>
    <a:masterClrMapping/>
  </p:clrMapOvr>
  <mc:AlternateContent xmlns:mc="http://schemas.openxmlformats.org/markup-compatibility/2006" xmlns:p14="http://schemas.microsoft.com/office/powerpoint/2010/main">
    <mc:Choice Requires="p14">
      <p:transition spd="slow" p14:dur="2000" advTm="175509"/>
    </mc:Choice>
    <mc:Fallback xmlns="">
      <p:transition spd="slow" advTm="1755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p:ext uri="{E180D4A7-C9FB-4DFB-919C-405C955672EB}">
      <p14:showEvtLst xmlns:p14="http://schemas.microsoft.com/office/powerpoint/2010/main">
        <p14:playEvt time="174251" objId="4"/>
        <p14:stopEvt time="175509" objId="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FC6A8B-34F9-40FB-AA2D-E34168F52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D250D6F1-AC70-154D-AC49-07201AA8D4B7}"/>
              </a:ext>
            </a:extLst>
          </p:cNvPr>
          <p:cNvSpPr>
            <a:spLocks noGrp="1"/>
          </p:cNvSpPr>
          <p:nvPr>
            <p:ph type="title"/>
          </p:nvPr>
        </p:nvSpPr>
        <p:spPr>
          <a:xfrm>
            <a:off x="1188340" y="1105232"/>
            <a:ext cx="3013545" cy="4277802"/>
          </a:xfrm>
        </p:spPr>
        <p:txBody>
          <a:bodyPr anchor="ctr">
            <a:normAutofit/>
          </a:bodyPr>
          <a:lstStyle/>
          <a:p>
            <a:r>
              <a:rPr lang="en-US" dirty="0"/>
              <a:t>Numeracy </a:t>
            </a:r>
          </a:p>
        </p:txBody>
      </p:sp>
      <p:grpSp>
        <p:nvGrpSpPr>
          <p:cNvPr id="10" name="Group 9">
            <a:extLst>
              <a:ext uri="{FF2B5EF4-FFF2-40B4-BE49-F238E27FC236}">
                <a16:creationId xmlns:a16="http://schemas.microsoft.com/office/drawing/2014/main" id="{D4D684F8-91BF-481C-A965-722756A383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308533" y="0"/>
            <a:ext cx="7883467" cy="6858000"/>
            <a:chOff x="0" y="0"/>
            <a:chExt cx="7883467" cy="6858000"/>
          </a:xfrm>
        </p:grpSpPr>
        <p:sp>
          <p:nvSpPr>
            <p:cNvPr id="11" name="Freeform: Shape 10">
              <a:extLst>
                <a:ext uri="{FF2B5EF4-FFF2-40B4-BE49-F238E27FC236}">
                  <a16:creationId xmlns:a16="http://schemas.microsoft.com/office/drawing/2014/main" id="{05DF7B3C-29EF-4ADC-BFDC-C3A038AC4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20289037-6999-491E-AA63-CC1C3CBBF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5374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497CF6DF-9FF9-4D10-B338-0BEFC0AA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3" name="Content Placeholder 2">
            <a:extLst>
              <a:ext uri="{FF2B5EF4-FFF2-40B4-BE49-F238E27FC236}">
                <a16:creationId xmlns:a16="http://schemas.microsoft.com/office/drawing/2014/main" id="{50DA2934-8D2F-4B49-B8B8-A3532AD68C3D}"/>
              </a:ext>
            </a:extLst>
          </p:cNvPr>
          <p:cNvSpPr>
            <a:spLocks noGrp="1"/>
          </p:cNvSpPr>
          <p:nvPr>
            <p:ph idx="1"/>
          </p:nvPr>
        </p:nvSpPr>
        <p:spPr>
          <a:xfrm>
            <a:off x="5103341" y="1105231"/>
            <a:ext cx="6932139" cy="4529449"/>
          </a:xfrm>
        </p:spPr>
        <p:txBody>
          <a:bodyPr anchor="ctr">
            <a:normAutofit/>
          </a:bodyPr>
          <a:lstStyle/>
          <a:p>
            <a:r>
              <a:rPr lang="en-US" dirty="0"/>
              <a:t>- Every morning, we will post some number based activities </a:t>
            </a:r>
          </a:p>
          <a:p>
            <a:pPr marL="285750" indent="-285750">
              <a:buFontTx/>
              <a:buChar char="-"/>
            </a:pPr>
            <a:r>
              <a:rPr lang="en-US" dirty="0"/>
              <a:t>Revision of work the children have completed in class so far this year</a:t>
            </a:r>
          </a:p>
          <a:p>
            <a:pPr marL="285750" indent="-285750">
              <a:buFontTx/>
              <a:buChar char="-"/>
            </a:pPr>
            <a:r>
              <a:rPr lang="en-US" dirty="0"/>
              <a:t>Will consist of a variety of resources; games, videos, worksheets</a:t>
            </a:r>
          </a:p>
          <a:p>
            <a:pPr marL="285750" indent="-285750">
              <a:buFontTx/>
              <a:buChar char="-"/>
            </a:pPr>
            <a:endParaRPr lang="en-US" dirty="0"/>
          </a:p>
        </p:txBody>
      </p:sp>
      <p:pic>
        <p:nvPicPr>
          <p:cNvPr id="4" name="Recorded Sound" descr="Recorded Sound">
            <a:hlinkClick r:id="" action="ppaction://media"/>
            <a:extLst>
              <a:ext uri="{FF2B5EF4-FFF2-40B4-BE49-F238E27FC236}">
                <a16:creationId xmlns:a16="http://schemas.microsoft.com/office/drawing/2014/main" id="{72358FA7-F705-9D49-902B-7DDDE99ABB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28131" y="5839940"/>
            <a:ext cx="812800" cy="812800"/>
          </a:xfrm>
          <a:prstGeom prst="rect">
            <a:avLst/>
          </a:prstGeom>
        </p:spPr>
      </p:pic>
    </p:spTree>
    <p:extLst>
      <p:ext uri="{BB962C8B-B14F-4D97-AF65-F5344CB8AC3E}">
        <p14:creationId xmlns:p14="http://schemas.microsoft.com/office/powerpoint/2010/main" val="2033800990"/>
      </p:ext>
    </p:extLst>
  </p:cSld>
  <p:clrMapOvr>
    <a:masterClrMapping/>
  </p:clrMapOvr>
  <mc:AlternateContent xmlns:mc="http://schemas.openxmlformats.org/markup-compatibility/2006" xmlns:p14="http://schemas.microsoft.com/office/powerpoint/2010/main">
    <mc:Choice Requires="p14">
      <p:transition spd="slow" p14:dur="2000" advTm="7297"/>
    </mc:Choice>
    <mc:Fallback xmlns="">
      <p:transition spd="slow" advTm="72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0" name="Group 9">
            <a:extLst>
              <a:ext uri="{FF2B5EF4-FFF2-40B4-BE49-F238E27FC236}">
                <a16:creationId xmlns:a16="http://schemas.microsoft.com/office/drawing/2014/main" id="{572E366A-B6DD-4F06-A42A-FF634FDE1B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8839" y="970769"/>
            <a:ext cx="4936895" cy="4669465"/>
            <a:chOff x="648839" y="970769"/>
            <a:chExt cx="4936895" cy="4669465"/>
          </a:xfrm>
        </p:grpSpPr>
        <p:sp>
          <p:nvSpPr>
            <p:cNvPr id="11" name="Freeform: Shape 10">
              <a:extLst>
                <a:ext uri="{FF2B5EF4-FFF2-40B4-BE49-F238E27FC236}">
                  <a16:creationId xmlns:a16="http://schemas.microsoft.com/office/drawing/2014/main" id="{6750E550-BE93-4743-8659-1531F86CB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43803" y="1124162"/>
              <a:ext cx="4691485" cy="434218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BE626DC7-F0FE-49A7-AA4C-A8DB1F7EB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64592" y="1290468"/>
              <a:ext cx="4389795" cy="407467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1EBB781F-78E5-4C66-811C-9FF8B5D50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1300000" flipH="1">
              <a:off x="648839" y="970769"/>
              <a:ext cx="4936895" cy="466946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F3191BC0-9179-D049-91F5-1336BFF936A6}"/>
              </a:ext>
            </a:extLst>
          </p:cNvPr>
          <p:cNvSpPr>
            <a:spLocks noGrp="1"/>
          </p:cNvSpPr>
          <p:nvPr>
            <p:ph type="title"/>
          </p:nvPr>
        </p:nvSpPr>
        <p:spPr>
          <a:xfrm>
            <a:off x="1412543" y="1833229"/>
            <a:ext cx="3577022" cy="2934031"/>
          </a:xfrm>
        </p:spPr>
        <p:txBody>
          <a:bodyPr anchor="ctr">
            <a:normAutofit/>
          </a:bodyPr>
          <a:lstStyle/>
          <a:p>
            <a:r>
              <a:rPr lang="en-US" dirty="0"/>
              <a:t>Other curricular areas:</a:t>
            </a:r>
          </a:p>
        </p:txBody>
      </p:sp>
      <p:sp>
        <p:nvSpPr>
          <p:cNvPr id="3" name="Content Placeholder 2">
            <a:extLst>
              <a:ext uri="{FF2B5EF4-FFF2-40B4-BE49-F238E27FC236}">
                <a16:creationId xmlns:a16="http://schemas.microsoft.com/office/drawing/2014/main" id="{3DEC7A9B-D13F-D14C-A9A3-E5002DBDD133}"/>
              </a:ext>
            </a:extLst>
          </p:cNvPr>
          <p:cNvSpPr>
            <a:spLocks noGrp="1"/>
          </p:cNvSpPr>
          <p:nvPr>
            <p:ph idx="1"/>
          </p:nvPr>
        </p:nvSpPr>
        <p:spPr>
          <a:xfrm>
            <a:off x="6241774" y="1105306"/>
            <a:ext cx="4825512" cy="4337435"/>
          </a:xfrm>
        </p:spPr>
        <p:txBody>
          <a:bodyPr anchor="ctr">
            <a:normAutofit/>
          </a:bodyPr>
          <a:lstStyle/>
          <a:p>
            <a:r>
              <a:rPr lang="en-US" dirty="0"/>
              <a:t>One other lesson/activity will be posted everyday. This may be based on a book that we will read/a topic we are covering or some health &amp; well-being activities. </a:t>
            </a:r>
          </a:p>
          <a:p>
            <a:endParaRPr lang="en-US" dirty="0"/>
          </a:p>
        </p:txBody>
      </p:sp>
      <p:pic>
        <p:nvPicPr>
          <p:cNvPr id="4" name="Recorded Sound" descr="Recorded Sound">
            <a:hlinkClick r:id="" action="ppaction://media"/>
            <a:extLst>
              <a:ext uri="{FF2B5EF4-FFF2-40B4-BE49-F238E27FC236}">
                <a16:creationId xmlns:a16="http://schemas.microsoft.com/office/drawing/2014/main" id="{0A3BDC2A-80A3-674E-BD9C-BDF8037538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67286" y="5846490"/>
            <a:ext cx="812800" cy="812800"/>
          </a:xfrm>
          <a:prstGeom prst="rect">
            <a:avLst/>
          </a:prstGeom>
        </p:spPr>
      </p:pic>
    </p:spTree>
    <p:extLst>
      <p:ext uri="{BB962C8B-B14F-4D97-AF65-F5344CB8AC3E}">
        <p14:creationId xmlns:p14="http://schemas.microsoft.com/office/powerpoint/2010/main" val="1827930037"/>
      </p:ext>
    </p:extLst>
  </p:cSld>
  <p:clrMapOvr>
    <a:masterClrMapping/>
  </p:clrMapOvr>
  <mc:AlternateContent xmlns:mc="http://schemas.openxmlformats.org/markup-compatibility/2006" xmlns:p14="http://schemas.microsoft.com/office/powerpoint/2010/main">
    <mc:Choice Requires="p14">
      <p:transition spd="slow" p14:dur="2000" advTm="8227"/>
    </mc:Choice>
    <mc:Fallback xmlns="">
      <p:transition spd="slow" advTm="82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29958-5327-0C43-A368-F4F8461A3E81}"/>
              </a:ext>
            </a:extLst>
          </p:cNvPr>
          <p:cNvSpPr>
            <a:spLocks noGrp="1"/>
          </p:cNvSpPr>
          <p:nvPr>
            <p:ph type="title"/>
          </p:nvPr>
        </p:nvSpPr>
        <p:spPr/>
        <p:txBody>
          <a:bodyPr/>
          <a:lstStyle/>
          <a:p>
            <a:r>
              <a:rPr lang="en-US" dirty="0"/>
              <a:t>Please don’t worry</a:t>
            </a:r>
          </a:p>
        </p:txBody>
      </p:sp>
      <p:sp>
        <p:nvSpPr>
          <p:cNvPr id="3" name="Content Placeholder 2">
            <a:extLst>
              <a:ext uri="{FF2B5EF4-FFF2-40B4-BE49-F238E27FC236}">
                <a16:creationId xmlns:a16="http://schemas.microsoft.com/office/drawing/2014/main" id="{8DE4A427-1551-D64D-B37A-99F633FE3264}"/>
              </a:ext>
            </a:extLst>
          </p:cNvPr>
          <p:cNvSpPr>
            <a:spLocks noGrp="1"/>
          </p:cNvSpPr>
          <p:nvPr>
            <p:ph idx="1"/>
          </p:nvPr>
        </p:nvSpPr>
        <p:spPr/>
        <p:txBody>
          <a:bodyPr/>
          <a:lstStyle/>
          <a:p>
            <a:r>
              <a:rPr lang="en-US" dirty="0"/>
              <a:t>We will be here to guide you through your child’s learning. If you have any questions or want to share any work with us, then please feel free to do so by e-mailing us or sharing pictures on twitter:</a:t>
            </a:r>
          </a:p>
          <a:p>
            <a:endParaRPr lang="en-US" dirty="0"/>
          </a:p>
          <a:p>
            <a:r>
              <a:rPr lang="en-US" dirty="0"/>
              <a:t>					</a:t>
            </a:r>
            <a:r>
              <a:rPr lang="en-US" sz="1400" dirty="0"/>
              <a:t>@Primary1_2BPS</a:t>
            </a:r>
          </a:p>
          <a:p>
            <a:endParaRPr lang="en-US" dirty="0"/>
          </a:p>
        </p:txBody>
      </p:sp>
      <p:sp>
        <p:nvSpPr>
          <p:cNvPr id="4" name="Subtitle 2">
            <a:extLst>
              <a:ext uri="{FF2B5EF4-FFF2-40B4-BE49-F238E27FC236}">
                <a16:creationId xmlns:a16="http://schemas.microsoft.com/office/drawing/2014/main" id="{B86ECB1D-558F-C142-932C-720018341E37}"/>
              </a:ext>
            </a:extLst>
          </p:cNvPr>
          <p:cNvSpPr txBox="1">
            <a:spLocks/>
          </p:cNvSpPr>
          <p:nvPr/>
        </p:nvSpPr>
        <p:spPr>
          <a:xfrm>
            <a:off x="1920240" y="4425329"/>
            <a:ext cx="7250810" cy="2271605"/>
          </a:xfrm>
          <a:prstGeom prst="rect">
            <a:avLst/>
          </a:prstGeom>
        </p:spPr>
        <p:txBody>
          <a:bodyPr vert="horz" lIns="109728" tIns="109728" rIns="109728" bIns="91440" rtlCol="0" anchor="t">
            <a:normAutofit fontScale="70000" lnSpcReduction="20000"/>
          </a:bodyPr>
          <a:lst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1" dirty="0">
                <a:solidFill>
                  <a:schemeClr val="tx1"/>
                </a:solidFill>
              </a:rPr>
              <a:t>Miss Roche</a:t>
            </a:r>
          </a:p>
          <a:p>
            <a:r>
              <a:rPr lang="en-US" dirty="0">
                <a:solidFill>
                  <a:schemeClr val="tx1"/>
                </a:solidFill>
                <a:hlinkClick r:id="rId4">
                  <a:extLst>
                    <a:ext uri="{A12FA001-AC4F-418D-AE19-62706E023703}">
                      <ahyp:hlinkClr xmlns:ahyp="http://schemas.microsoft.com/office/drawing/2018/hyperlinkcolor" val="tx"/>
                    </a:ext>
                  </a:extLst>
                </a:hlinkClick>
              </a:rPr>
              <a:t>Emma.roche@Brunstane.edin.sch.uk</a:t>
            </a:r>
            <a:endParaRPr lang="en-US" dirty="0">
              <a:solidFill>
                <a:schemeClr val="tx1"/>
              </a:solidFill>
            </a:endParaRPr>
          </a:p>
          <a:p>
            <a:r>
              <a:rPr lang="en-US" b="1" dirty="0">
                <a:solidFill>
                  <a:schemeClr val="tx1"/>
                </a:solidFill>
              </a:rPr>
              <a:t>Miss Rosendale				</a:t>
            </a:r>
            <a:r>
              <a:rPr lang="en-US" sz="1900" dirty="0">
                <a:solidFill>
                  <a:schemeClr val="tx1"/>
                </a:solidFill>
              </a:rPr>
              <a:t>@BPSPrimary1_2</a:t>
            </a:r>
          </a:p>
          <a:p>
            <a:r>
              <a:rPr lang="en-US" dirty="0">
                <a:solidFill>
                  <a:schemeClr val="tx1"/>
                </a:solidFill>
                <a:hlinkClick r:id="rId5">
                  <a:extLst>
                    <a:ext uri="{A12FA001-AC4F-418D-AE19-62706E023703}">
                      <ahyp:hlinkClr xmlns:ahyp="http://schemas.microsoft.com/office/drawing/2018/hyperlinkcolor" val="tx"/>
                    </a:ext>
                  </a:extLst>
                </a:hlinkClick>
              </a:rPr>
              <a:t>Chris.Rosendale@Brunstane.edin.sch.uk</a:t>
            </a:r>
            <a:endParaRPr lang="en-US" dirty="0">
              <a:solidFill>
                <a:schemeClr val="tx1"/>
              </a:solidFill>
            </a:endParaRPr>
          </a:p>
          <a:p>
            <a:r>
              <a:rPr lang="en-US" b="1" dirty="0">
                <a:solidFill>
                  <a:schemeClr val="tx1"/>
                </a:solidFill>
              </a:rPr>
              <a:t>Mr. Donnachie				</a:t>
            </a:r>
            <a:r>
              <a:rPr lang="en-US" dirty="0">
                <a:solidFill>
                  <a:schemeClr val="tx1"/>
                </a:solidFill>
              </a:rPr>
              <a:t>@Primary1BPS</a:t>
            </a:r>
          </a:p>
          <a:p>
            <a:r>
              <a:rPr lang="en-US" dirty="0">
                <a:solidFill>
                  <a:schemeClr val="tx1"/>
                </a:solidFill>
                <a:hlinkClick r:id="rId6">
                  <a:extLst>
                    <a:ext uri="{A12FA001-AC4F-418D-AE19-62706E023703}">
                      <ahyp:hlinkClr xmlns:ahyp="http://schemas.microsoft.com/office/drawing/2018/hyperlinkcolor" val="tx"/>
                    </a:ext>
                  </a:extLst>
                </a:hlinkClick>
              </a:rPr>
              <a:t>Kevin.Donnachie@Brunstane.edin.sch.uk</a:t>
            </a:r>
            <a:endParaRPr lang="en-US" dirty="0">
              <a:solidFill>
                <a:schemeClr val="tx1"/>
              </a:solidFill>
            </a:endParaRPr>
          </a:p>
          <a:p>
            <a:endParaRPr lang="en-US" dirty="0">
              <a:solidFill>
                <a:schemeClr val="tx1"/>
              </a:solidFill>
            </a:endParaRPr>
          </a:p>
        </p:txBody>
      </p:sp>
      <p:pic>
        <p:nvPicPr>
          <p:cNvPr id="5" name="Recorded Sound" descr="Recorded Sound">
            <a:hlinkClick r:id="" action="ppaction://media"/>
            <a:extLst>
              <a:ext uri="{FF2B5EF4-FFF2-40B4-BE49-F238E27FC236}">
                <a16:creationId xmlns:a16="http://schemas.microsoft.com/office/drawing/2014/main" id="{42E1D088-AEB1-854A-B2FD-1682BD874F8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62417" y="4018929"/>
            <a:ext cx="812800" cy="812800"/>
          </a:xfrm>
          <a:prstGeom prst="rect">
            <a:avLst/>
          </a:prstGeom>
        </p:spPr>
      </p:pic>
    </p:spTree>
    <p:extLst>
      <p:ext uri="{BB962C8B-B14F-4D97-AF65-F5344CB8AC3E}">
        <p14:creationId xmlns:p14="http://schemas.microsoft.com/office/powerpoint/2010/main" val="1486117657"/>
      </p:ext>
    </p:extLst>
  </p:cSld>
  <p:clrMapOvr>
    <a:masterClrMapping/>
  </p:clrMapOvr>
  <mc:AlternateContent xmlns:mc="http://schemas.openxmlformats.org/markup-compatibility/2006" xmlns:p14="http://schemas.microsoft.com/office/powerpoint/2010/main">
    <mc:Choice Requires="p14">
      <p:transition spd="slow" p14:dur="2000" advTm="16801"/>
    </mc:Choice>
    <mc:Fallback xmlns="">
      <p:transition spd="slow" advTm="168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6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57.6"/>
</p:tagLst>
</file>

<file path=ppt/tags/tag2.xml><?xml version="1.0" encoding="utf-8"?>
<p:tagLst xmlns:a="http://schemas.openxmlformats.org/drawingml/2006/main" xmlns:r="http://schemas.openxmlformats.org/officeDocument/2006/relationships" xmlns:p="http://schemas.openxmlformats.org/presentationml/2006/main">
  <p:tag name="TIMING" val="|174.2"/>
</p:tagLst>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docProps/app.xml><?xml version="1.0" encoding="utf-8"?>
<Properties xmlns="http://schemas.openxmlformats.org/officeDocument/2006/extended-properties" xmlns:vt="http://schemas.openxmlformats.org/officeDocument/2006/docPropsVTypes">
  <TotalTime>174</TotalTime>
  <Words>448</Words>
  <Application>Microsoft Macintosh PowerPoint</Application>
  <PresentationFormat>Widescreen</PresentationFormat>
  <Paragraphs>40</Paragraphs>
  <Slides>10</Slides>
  <Notes>0</Notes>
  <HiddenSlides>0</HiddenSlides>
  <MMClips>9</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Meiryo</vt:lpstr>
      <vt:lpstr>Corbel</vt:lpstr>
      <vt:lpstr>SketchLinesVTI</vt:lpstr>
      <vt:lpstr>Primary 1 and Primary 1/2 Lockdown Learning</vt:lpstr>
      <vt:lpstr>Welcome back </vt:lpstr>
      <vt:lpstr>What to expect from our online learning:</vt:lpstr>
      <vt:lpstr>If online learning becomes stressful for children, or adults, don’t worry.  Remember there are lots of other ways of learning! We’ll share some ideas later. </vt:lpstr>
      <vt:lpstr>Literacy:</vt:lpstr>
      <vt:lpstr>What is Read Write Inc Phonics?</vt:lpstr>
      <vt:lpstr>How to say the sounds correctly</vt:lpstr>
      <vt:lpstr>Numeracy </vt:lpstr>
      <vt:lpstr>Other curricular areas:</vt:lpstr>
      <vt:lpstr>Please don’t worry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1 and Primary 1/2 Lockdown Learning</dc:title>
  <dc:creator>Emma Roche</dc:creator>
  <cp:lastModifiedBy>Emma Roche</cp:lastModifiedBy>
  <cp:revision>7</cp:revision>
  <dcterms:created xsi:type="dcterms:W3CDTF">2021-01-05T21:43:17Z</dcterms:created>
  <dcterms:modified xsi:type="dcterms:W3CDTF">2021-01-06T10:01:59Z</dcterms:modified>
</cp:coreProperties>
</file>